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58" r:id="rId3"/>
    <p:sldId id="259" r:id="rId4"/>
    <p:sldId id="263" r:id="rId5"/>
    <p:sldId id="261" r:id="rId6"/>
    <p:sldId id="322" r:id="rId7"/>
    <p:sldId id="321" r:id="rId8"/>
    <p:sldId id="323" r:id="rId9"/>
    <p:sldId id="327" r:id="rId10"/>
    <p:sldId id="324" r:id="rId11"/>
    <p:sldId id="325" r:id="rId12"/>
    <p:sldId id="326" r:id="rId13"/>
    <p:sldId id="329" r:id="rId14"/>
    <p:sldId id="328" r:id="rId15"/>
    <p:sldId id="330" r:id="rId16"/>
    <p:sldId id="310" r:id="rId17"/>
    <p:sldId id="309" r:id="rId18"/>
    <p:sldId id="315" r:id="rId19"/>
    <p:sldId id="311" r:id="rId20"/>
    <p:sldId id="307" r:id="rId21"/>
    <p:sldId id="308" r:id="rId22"/>
    <p:sldId id="312" r:id="rId23"/>
    <p:sldId id="314" r:id="rId24"/>
    <p:sldId id="333" r:id="rId25"/>
    <p:sldId id="332" r:id="rId26"/>
    <p:sldId id="334"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0" r:id="rId4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39848E4-0FD3-4910-A6AD-6D722A7B9644}" type="datetimeFigureOut">
              <a:rPr lang="en-US" smtClean="0"/>
              <a:pPr/>
              <a:t>2/11/2009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F4FD2D26-6F28-4539-9827-16FA430CBED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0243"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024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10247"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8757760-5098-4461-BE8E-90B4420F830C}"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5E6B65-7573-4981-90B8-7DFF48FDCEBB}" type="slidenum">
              <a:rPr lang="en-US"/>
              <a:pPr/>
              <a:t>21</a:t>
            </a:fld>
            <a:endParaRPr lang="en-US" dirty="0"/>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F0B801-AB69-4F5F-8364-D04EC32419F9}"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F0B801-AB69-4F5F-8364-D04EC32419F9}"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F0B801-AB69-4F5F-8364-D04EC32419F9}"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31" name="Picture 9" descr="pillar_lower opacity2.jpg"/>
          <p:cNvPicPr>
            <a:picLocks noChangeAspect="1"/>
          </p:cNvPicPr>
          <p:nvPr userDrawn="1"/>
        </p:nvPicPr>
        <p:blipFill>
          <a:blip r:embed="rId2"/>
          <a:srcRect/>
          <a:stretch>
            <a:fillRect/>
          </a:stretch>
        </p:blipFill>
        <p:spPr bwMode="auto">
          <a:xfrm>
            <a:off x="0" y="0"/>
            <a:ext cx="9144000" cy="6248400"/>
          </a:xfrm>
          <a:prstGeom prst="rect">
            <a:avLst/>
          </a:prstGeom>
          <a:noFill/>
          <a:ln w="9525">
            <a:noFill/>
            <a:miter lim="800000"/>
            <a:headEnd/>
            <a:tailEnd/>
          </a:ln>
        </p:spPr>
      </p:pic>
      <p:sp>
        <p:nvSpPr>
          <p:cNvPr id="5123"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5124" name="Rectangle 4"/>
          <p:cNvSpPr>
            <a:spLocks noGrp="1" noChangeArrowheads="1"/>
          </p:cNvSpPr>
          <p:nvPr>
            <p:ph type="subTitle" idx="1"/>
          </p:nvPr>
        </p:nvSpPr>
        <p:spPr>
          <a:xfrm>
            <a:off x="1371600" y="3886200"/>
            <a:ext cx="6400800" cy="1752600"/>
          </a:xfrm>
        </p:spPr>
        <p:txBody>
          <a:bodyPr/>
          <a:lstStyle>
            <a:lvl1pPr marL="0" indent="0" algn="ctr">
              <a:buFontTx/>
              <a:buNone/>
              <a:defRPr>
                <a:solidFill>
                  <a:srgbClr val="CC0000"/>
                </a:solidFill>
              </a:defRPr>
            </a:lvl1pPr>
          </a:lstStyle>
          <a:p>
            <a:r>
              <a:rPr lang="en-US"/>
              <a:t>Click to edit Master subtitle style</a:t>
            </a:r>
          </a:p>
        </p:txBody>
      </p:sp>
      <p:sp>
        <p:nvSpPr>
          <p:cNvPr id="5125" name="Rectangle 5"/>
          <p:cNvSpPr>
            <a:spLocks noGrp="1" noChangeArrowheads="1"/>
          </p:cNvSpPr>
          <p:nvPr>
            <p:ph type="ftr" sz="quarter" idx="3"/>
          </p:nvPr>
        </p:nvSpPr>
        <p:spPr/>
        <p:txBody>
          <a:bodyPr/>
          <a:lstStyle>
            <a:lvl1pPr>
              <a:defRPr/>
            </a:lvl1pPr>
          </a:lstStyle>
          <a:p>
            <a:r>
              <a:rPr lang="en-US" dirty="0" smtClean="0"/>
              <a:t>© QualSys Solutions 2008</a:t>
            </a:r>
            <a:endParaRPr lang="en-US" dirty="0"/>
          </a:p>
        </p:txBody>
      </p:sp>
      <p:pic>
        <p:nvPicPr>
          <p:cNvPr id="5127" name="Picture 7" descr="High Res Logo"/>
          <p:cNvPicPr>
            <a:picLocks noChangeAspect="1" noChangeArrowheads="1"/>
          </p:cNvPicPr>
          <p:nvPr userDrawn="1"/>
        </p:nvPicPr>
        <p:blipFill>
          <a:blip r:embed="rId3" cstate="print"/>
          <a:srcRect/>
          <a:stretch>
            <a:fillRect/>
          </a:stretch>
        </p:blipFill>
        <p:spPr bwMode="auto">
          <a:xfrm>
            <a:off x="152400" y="6296025"/>
            <a:ext cx="2209800" cy="401638"/>
          </a:xfrm>
          <a:prstGeom prst="rect">
            <a:avLst/>
          </a:prstGeom>
          <a:noFill/>
        </p:spPr>
      </p:pic>
      <p:sp>
        <p:nvSpPr>
          <p:cNvPr id="5132" name="Rectangle 12"/>
          <p:cNvSpPr>
            <a:spLocks noGrp="1" noChangeArrowheads="1"/>
          </p:cNvSpPr>
          <p:nvPr>
            <p:ph type="sldNum" sz="quarter" idx="4"/>
          </p:nvPr>
        </p:nvSpPr>
        <p:spPr/>
        <p:txBody>
          <a:bodyPr/>
          <a:lstStyle>
            <a:lvl1pPr>
              <a:defRPr/>
            </a:lvl1pPr>
          </a:lstStyle>
          <a:p>
            <a:r>
              <a:rPr lang="en-US" dirty="0"/>
              <a:t>www.iist.org                     </a:t>
            </a:r>
            <a:fld id="{F67118E6-C573-4F1C-BB1A-79989839ACEA}"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dirty="0"/>
              <a:t>www.iist.org                     </a:t>
            </a:r>
            <a:fld id="{F59BD5BE-4FC3-47F7-8613-D9CDCFC28DBA}" type="slidenum">
              <a:rPr lang="en-US"/>
              <a:pPr/>
              <a:t>‹#›</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 QualSys Solutions 2008</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dirty="0"/>
              <a:t>www.iist.org                     </a:t>
            </a:r>
            <a:fld id="{CF96253B-F9CC-466E-9B36-CDCCA24B26DF}" type="slidenum">
              <a:rPr lang="en-US"/>
              <a:pPr/>
              <a:t>‹#›</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 QualSys Solutions 2008</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r>
              <a:rPr lang="en-US" dirty="0"/>
              <a:t>www.iist.org                     </a:t>
            </a:r>
            <a:fld id="{216ACB9E-0807-4F8E-BD4B-01F68AB73498}" type="slidenum">
              <a:rPr lang="en-US"/>
              <a:pPr/>
              <a:t>‹#›</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 QualSys Solutions 2008</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dirty="0"/>
              <a:t>www.iist.org                     </a:t>
            </a:r>
            <a:fld id="{87C0EE37-04D7-4734-9B2B-A538A7991394}" type="slidenum">
              <a:rPr lang="en-US"/>
              <a:pPr/>
              <a:t>‹#›</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 QualSys Solutions 2008</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dirty="0"/>
              <a:t>www.iist.org                     </a:t>
            </a:r>
            <a:fld id="{EA6E42F1-3638-4813-AD9D-0E2FBC8843DB}" type="slidenum">
              <a:rPr lang="en-US"/>
              <a:pPr/>
              <a:t>‹#›</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 QualSys Solutions 2008</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dirty="0"/>
              <a:t>www.iist.org                     </a:t>
            </a:r>
            <a:fld id="{81A6BADE-C2EB-4555-AA4B-2AAF687530D4}" type="slidenum">
              <a:rPr lang="en-US"/>
              <a:pPr/>
              <a:t>‹#›</a:t>
            </a:fld>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 QualSys Solutions 2008</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dirty="0"/>
              <a:t>www.iist.org                     </a:t>
            </a:r>
            <a:fld id="{B48866FA-07C5-4689-97D1-EFECBD5D5383}" type="slidenum">
              <a:rPr lang="en-US"/>
              <a:pPr/>
              <a:t>‹#›</a:t>
            </a:fld>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 QualSys Solutions 2008</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dirty="0"/>
              <a:t>www.iist.org                     </a:t>
            </a:r>
            <a:fld id="{35EDAE7D-9E98-4D2F-8360-6F4CD06E81B6}" type="slidenum">
              <a:rPr lang="en-US"/>
              <a:pPr/>
              <a:t>‹#›</a:t>
            </a:fld>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 QualSys Solutions 2008</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dirty="0"/>
              <a:t>www.iist.org                     </a:t>
            </a:r>
            <a:fld id="{E16CE226-7287-4427-9240-76A3F90026AC}" type="slidenum">
              <a:rPr lang="en-US"/>
              <a:pPr/>
              <a:t>‹#›</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 QualSys Solutions 2008</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dirty="0"/>
              <a:t>www.iist.org                     </a:t>
            </a:r>
            <a:fld id="{119C5AB0-1722-4958-8A18-7F05850B62A9}" type="slidenum">
              <a:rPr lang="en-US"/>
              <a:pPr/>
              <a:t>‹#›</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 QualSys Solutions 2008</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36" name="Picture 9" descr="pillar_lower opacity2.jpg"/>
          <p:cNvPicPr>
            <a:picLocks noChangeAspect="1"/>
          </p:cNvPicPr>
          <p:nvPr userDrawn="1"/>
        </p:nvPicPr>
        <p:blipFill>
          <a:blip r:embed="rId13"/>
          <a:srcRect/>
          <a:stretch>
            <a:fillRect/>
          </a:stretch>
        </p:blipFill>
        <p:spPr bwMode="auto">
          <a:xfrm>
            <a:off x="0" y="0"/>
            <a:ext cx="9144000" cy="6248400"/>
          </a:xfrm>
          <a:prstGeom prst="rect">
            <a:avLst/>
          </a:prstGeom>
          <a:noFill/>
          <a:ln w="9525">
            <a:noFill/>
            <a:miter lim="800000"/>
            <a:headEnd/>
            <a:tailEnd/>
          </a:ln>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8" descr="High Res Logo"/>
          <p:cNvPicPr>
            <a:picLocks noChangeAspect="1" noChangeArrowheads="1"/>
          </p:cNvPicPr>
          <p:nvPr userDrawn="1"/>
        </p:nvPicPr>
        <p:blipFill>
          <a:blip r:embed="rId14" cstate="print"/>
          <a:srcRect/>
          <a:stretch>
            <a:fillRect/>
          </a:stretch>
        </p:blipFill>
        <p:spPr bwMode="auto">
          <a:xfrm>
            <a:off x="152400" y="6296025"/>
            <a:ext cx="2209800" cy="401638"/>
          </a:xfrm>
          <a:prstGeom prst="rect">
            <a:avLst/>
          </a:prstGeom>
          <a:noFill/>
        </p:spPr>
      </p:pic>
      <p:sp>
        <p:nvSpPr>
          <p:cNvPr id="1034" name="Rectangle 10"/>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r>
              <a:rPr lang="en-US" dirty="0"/>
              <a:t>www.iist.org                     </a:t>
            </a:r>
            <a:fld id="{A343498A-08A3-4CDB-8E60-CF36CC034869}" type="slidenum">
              <a:rPr lang="en-US"/>
              <a:pPr/>
              <a:t>‹#›</a:t>
            </a:fld>
            <a:endParaRPr lang="en-US" dirty="0"/>
          </a:p>
        </p:txBody>
      </p:sp>
      <p:sp>
        <p:nvSpPr>
          <p:cNvPr id="1037" name="Rectangle 1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en-US" dirty="0" smtClean="0"/>
              <a:t>© QualSys Solutions 2008</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a:solidFill>
            <a:schemeClr val="accent2"/>
          </a:solidFill>
          <a:latin typeface="+mj-lt"/>
          <a:ea typeface="+mj-ea"/>
          <a:cs typeface="+mj-cs"/>
        </a:defRPr>
      </a:lvl1pPr>
      <a:lvl2pPr algn="ctr" rtl="0" fontAlgn="base">
        <a:spcBef>
          <a:spcPct val="0"/>
        </a:spcBef>
        <a:spcAft>
          <a:spcPct val="0"/>
        </a:spcAft>
        <a:defRPr sz="4400">
          <a:solidFill>
            <a:schemeClr val="accent2"/>
          </a:solidFill>
          <a:latin typeface="Arial" charset="0"/>
        </a:defRPr>
      </a:lvl2pPr>
      <a:lvl3pPr algn="ctr" rtl="0" fontAlgn="base">
        <a:spcBef>
          <a:spcPct val="0"/>
        </a:spcBef>
        <a:spcAft>
          <a:spcPct val="0"/>
        </a:spcAft>
        <a:defRPr sz="4400">
          <a:solidFill>
            <a:schemeClr val="accent2"/>
          </a:solidFill>
          <a:latin typeface="Arial" charset="0"/>
        </a:defRPr>
      </a:lvl3pPr>
      <a:lvl4pPr algn="ctr" rtl="0" fontAlgn="base">
        <a:spcBef>
          <a:spcPct val="0"/>
        </a:spcBef>
        <a:spcAft>
          <a:spcPct val="0"/>
        </a:spcAft>
        <a:defRPr sz="4400">
          <a:solidFill>
            <a:schemeClr val="accent2"/>
          </a:solidFill>
          <a:latin typeface="Arial" charset="0"/>
        </a:defRPr>
      </a:lvl4pPr>
      <a:lvl5pPr algn="ctr" rtl="0" fontAlgn="base">
        <a:spcBef>
          <a:spcPct val="0"/>
        </a:spcBef>
        <a:spcAft>
          <a:spcPct val="0"/>
        </a:spcAft>
        <a:defRPr sz="4400">
          <a:solidFill>
            <a:schemeClr val="accent2"/>
          </a:solidFill>
          <a:latin typeface="Arial" charset="0"/>
        </a:defRPr>
      </a:lvl5pPr>
      <a:lvl6pPr marL="457200" algn="ctr" rtl="0" fontAlgn="base">
        <a:spcBef>
          <a:spcPct val="0"/>
        </a:spcBef>
        <a:spcAft>
          <a:spcPct val="0"/>
        </a:spcAft>
        <a:defRPr sz="4400">
          <a:solidFill>
            <a:schemeClr val="accent2"/>
          </a:solidFill>
          <a:latin typeface="Arial" charset="0"/>
        </a:defRPr>
      </a:lvl6pPr>
      <a:lvl7pPr marL="914400" algn="ctr" rtl="0" fontAlgn="base">
        <a:spcBef>
          <a:spcPct val="0"/>
        </a:spcBef>
        <a:spcAft>
          <a:spcPct val="0"/>
        </a:spcAft>
        <a:defRPr sz="4400">
          <a:solidFill>
            <a:schemeClr val="accent2"/>
          </a:solidFill>
          <a:latin typeface="Arial" charset="0"/>
        </a:defRPr>
      </a:lvl7pPr>
      <a:lvl8pPr marL="1371600" algn="ctr" rtl="0" fontAlgn="base">
        <a:spcBef>
          <a:spcPct val="0"/>
        </a:spcBef>
        <a:spcAft>
          <a:spcPct val="0"/>
        </a:spcAft>
        <a:defRPr sz="4400">
          <a:solidFill>
            <a:schemeClr val="accent2"/>
          </a:solidFill>
          <a:latin typeface="Arial" charset="0"/>
        </a:defRPr>
      </a:lvl8pPr>
      <a:lvl9pPr marL="1828800" algn="ctr" rtl="0" fontAlgn="base">
        <a:spcBef>
          <a:spcPct val="0"/>
        </a:spcBef>
        <a:spcAft>
          <a:spcPct val="0"/>
        </a:spcAft>
        <a:defRPr sz="4400">
          <a:solidFill>
            <a:schemeClr val="accent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35.xml.rels><?xml version="1.0" encoding="UTF-8" standalone="yes"?>
<Relationships xmlns="http://schemas.openxmlformats.org/package/2006/relationships"><Relationship Id="rId3" Type="http://schemas.openxmlformats.org/officeDocument/2006/relationships/hyperlink" Target="http://store.yahoo.com/softpro/0-7356-1993-x.html" TargetMode="External"/><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27.jpeg"/><Relationship Id="rId5" Type="http://schemas.openxmlformats.org/officeDocument/2006/relationships/hyperlink" Target="http://www.amazon.com/gp/reader/0201178893/ref=sib_dp_pt/103-6340504-0997432" TargetMode="External"/><Relationship Id="rId4" Type="http://schemas.openxmlformats.org/officeDocument/2006/relationships/image" Target="../media/image2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p:txBody>
          <a:bodyPr/>
          <a:lstStyle/>
          <a:p>
            <a:r>
              <a:rPr lang="en-US" dirty="0" smtClean="0"/>
              <a:t>© QualSys Solutions 2008</a:t>
            </a:r>
            <a:endParaRPr lang="en-US" dirty="0"/>
          </a:p>
        </p:txBody>
      </p:sp>
      <p:sp>
        <p:nvSpPr>
          <p:cNvPr id="2050" name="Rectangle 2"/>
          <p:cNvSpPr>
            <a:spLocks noGrp="1" noChangeArrowheads="1"/>
          </p:cNvSpPr>
          <p:nvPr>
            <p:ph type="ctrTitle"/>
          </p:nvPr>
        </p:nvSpPr>
        <p:spPr>
          <a:xfrm>
            <a:off x="5181600" y="1295401"/>
            <a:ext cx="3276600" cy="3124200"/>
          </a:xfrm>
        </p:spPr>
        <p:txBody>
          <a:bodyPr/>
          <a:lstStyle/>
          <a:p>
            <a:r>
              <a:rPr lang="en-US" dirty="0" smtClean="0"/>
              <a:t>Driving an Agile Peg in a CMMI Hole</a:t>
            </a:r>
            <a:endParaRPr lang="en-US" dirty="0"/>
          </a:p>
        </p:txBody>
      </p:sp>
      <p:pic>
        <p:nvPicPr>
          <p:cNvPr id="2053" name="Picture 5" descr="http://glows-coaching.co.uk/Images/Pictures/square%20peg%20round%20hole.jpg"/>
          <p:cNvPicPr>
            <a:picLocks noChangeAspect="1" noChangeArrowheads="1"/>
          </p:cNvPicPr>
          <p:nvPr/>
        </p:nvPicPr>
        <p:blipFill>
          <a:blip r:embed="rId2"/>
          <a:srcRect/>
          <a:stretch>
            <a:fillRect/>
          </a:stretch>
        </p:blipFill>
        <p:spPr bwMode="auto">
          <a:xfrm>
            <a:off x="0" y="0"/>
            <a:ext cx="4953000" cy="5863478"/>
          </a:xfrm>
          <a:prstGeom prst="rect">
            <a:avLst/>
          </a:prstGeom>
          <a:noFill/>
        </p:spPr>
      </p:pic>
      <p:sp>
        <p:nvSpPr>
          <p:cNvPr id="5" name="Slide Number Placeholder 4"/>
          <p:cNvSpPr>
            <a:spLocks noGrp="1"/>
          </p:cNvSpPr>
          <p:nvPr>
            <p:ph type="sldNum" sz="quarter" idx="4"/>
          </p:nvPr>
        </p:nvSpPr>
        <p:spPr/>
        <p:txBody>
          <a:bodyPr/>
          <a:lstStyle/>
          <a:p>
            <a:r>
              <a:rPr lang="en-US" dirty="0" smtClean="0"/>
              <a:t>www.iist.org                     </a:t>
            </a:r>
            <a:fld id="{F67118E6-C573-4F1C-BB1A-79989839ACEA}"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drive an agile peg in a CMMI hole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Barely sufficient processes and documentation</a:t>
            </a:r>
          </a:p>
          <a:p>
            <a:pPr marL="514350" indent="-514350">
              <a:buFont typeface="+mj-lt"/>
              <a:buAutoNum type="arabicPeriod"/>
            </a:pPr>
            <a:r>
              <a:rPr lang="en-US" dirty="0" smtClean="0"/>
              <a:t>Multi-cultural tolerance</a:t>
            </a:r>
          </a:p>
          <a:p>
            <a:pPr lvl="1"/>
            <a:r>
              <a:rPr lang="en-US" dirty="0" smtClean="0"/>
              <a:t>Peaceful co-existence of processes derived from very different philosophies</a:t>
            </a:r>
          </a:p>
          <a:p>
            <a:pPr marL="514350" indent="-514350">
              <a:buFont typeface="+mj-lt"/>
              <a:buAutoNum type="arabicPeriod"/>
            </a:pPr>
            <a:r>
              <a:rPr lang="en-US" dirty="0" smtClean="0"/>
              <a:t>Focus on the goal of traditional control structures</a:t>
            </a:r>
          </a:p>
          <a:p>
            <a:pPr lvl="1"/>
            <a:r>
              <a:rPr lang="en-US" dirty="0" smtClean="0"/>
              <a:t>Show how the goal can be met in innovative agile ways</a:t>
            </a:r>
            <a:endParaRPr lang="en-US" dirty="0"/>
          </a:p>
        </p:txBody>
      </p:sp>
      <p:sp>
        <p:nvSpPr>
          <p:cNvPr id="4" name="Slide Number Placeholder 3"/>
          <p:cNvSpPr>
            <a:spLocks noGrp="1"/>
          </p:cNvSpPr>
          <p:nvPr>
            <p:ph type="sldNum" sz="quarter" idx="10"/>
          </p:nvPr>
        </p:nvSpPr>
        <p:spPr/>
        <p:txBody>
          <a:bodyPr/>
          <a:lstStyle/>
          <a:p>
            <a:r>
              <a:rPr lang="en-US" dirty="0" smtClean="0"/>
              <a:t>www.iist.org                     </a:t>
            </a:r>
            <a:fld id="{216ACB9E-0807-4F8E-BD4B-01F68AB73498}"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Barely sufficient processes and documentation</a:t>
            </a:r>
          </a:p>
        </p:txBody>
      </p:sp>
      <p:sp>
        <p:nvSpPr>
          <p:cNvPr id="3" name="Content Placeholder 2"/>
          <p:cNvSpPr>
            <a:spLocks noGrp="1"/>
          </p:cNvSpPr>
          <p:nvPr>
            <p:ph idx="1"/>
          </p:nvPr>
        </p:nvSpPr>
        <p:spPr/>
        <p:txBody>
          <a:bodyPr/>
          <a:lstStyle/>
          <a:p>
            <a:r>
              <a:rPr lang="en-US" dirty="0" smtClean="0"/>
              <a:t>You have to create a test plan, and the corporate template is 20 pages long</a:t>
            </a:r>
          </a:p>
          <a:p>
            <a:pPr lvl="1"/>
            <a:r>
              <a:rPr lang="en-US" dirty="0" smtClean="0"/>
              <a:t>Use brief sentences, and lots of N/As</a:t>
            </a:r>
          </a:p>
          <a:p>
            <a:r>
              <a:rPr lang="en-US" dirty="0" smtClean="0"/>
              <a:t>Corporate processes require the use of a defect tracking tool to document defects and their resolution</a:t>
            </a:r>
          </a:p>
          <a:p>
            <a:pPr lvl="1"/>
            <a:r>
              <a:rPr lang="en-US" dirty="0" smtClean="0"/>
              <a:t>Use face to face collaboration for the bulk of the tester/programmer interaction, but document selected results in the tool.</a:t>
            </a:r>
          </a:p>
          <a:p>
            <a:endParaRPr lang="en-US" dirty="0"/>
          </a:p>
        </p:txBody>
      </p:sp>
      <p:sp>
        <p:nvSpPr>
          <p:cNvPr id="4" name="Slide Number Placeholder 3"/>
          <p:cNvSpPr>
            <a:spLocks noGrp="1"/>
          </p:cNvSpPr>
          <p:nvPr>
            <p:ph type="sldNum" sz="quarter" idx="10"/>
          </p:nvPr>
        </p:nvSpPr>
        <p:spPr/>
        <p:txBody>
          <a:bodyPr/>
          <a:lstStyle/>
          <a:p>
            <a:r>
              <a:rPr lang="en-US" dirty="0" smtClean="0"/>
              <a:t>www.iist.org                     </a:t>
            </a:r>
            <a:fld id="{216ACB9E-0807-4F8E-BD4B-01F68AB73498}"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Multi-cultural tolerance</a:t>
            </a:r>
          </a:p>
        </p:txBody>
      </p:sp>
      <p:sp>
        <p:nvSpPr>
          <p:cNvPr id="3" name="Content Placeholder 2"/>
          <p:cNvSpPr>
            <a:spLocks noGrp="1"/>
          </p:cNvSpPr>
          <p:nvPr>
            <p:ph idx="1"/>
          </p:nvPr>
        </p:nvSpPr>
        <p:spPr/>
        <p:txBody>
          <a:bodyPr/>
          <a:lstStyle/>
          <a:p>
            <a:r>
              <a:rPr lang="en-US" dirty="0" smtClean="0"/>
              <a:t>Peaceful co-existence of processes derived from very different philosophies</a:t>
            </a:r>
          </a:p>
          <a:p>
            <a:r>
              <a:rPr lang="en-US" dirty="0" smtClean="0"/>
              <a:t>Recognition of the legitimacy of multiple interlocking processes</a:t>
            </a:r>
          </a:p>
          <a:p>
            <a:pPr lvl="1"/>
            <a:r>
              <a:rPr lang="en-US" dirty="0" smtClean="0"/>
              <a:t>Management</a:t>
            </a:r>
          </a:p>
          <a:p>
            <a:pPr lvl="1"/>
            <a:r>
              <a:rPr lang="en-US" dirty="0" smtClean="0"/>
              <a:t>Development</a:t>
            </a:r>
          </a:p>
          <a:p>
            <a:pPr lvl="1"/>
            <a:r>
              <a:rPr lang="en-US" dirty="0" smtClean="0"/>
              <a:t>Testing</a:t>
            </a:r>
          </a:p>
          <a:p>
            <a:pPr lvl="1"/>
            <a:r>
              <a:rPr lang="en-US" dirty="0" smtClean="0"/>
              <a:t>Deployment</a:t>
            </a:r>
          </a:p>
          <a:p>
            <a:pPr lvl="1"/>
            <a:r>
              <a:rPr lang="en-US" dirty="0" smtClean="0"/>
              <a:t>Support</a:t>
            </a:r>
            <a:endParaRPr lang="en-US" dirty="0"/>
          </a:p>
        </p:txBody>
      </p:sp>
      <p:sp>
        <p:nvSpPr>
          <p:cNvPr id="4" name="Slide Number Placeholder 3"/>
          <p:cNvSpPr>
            <a:spLocks noGrp="1"/>
          </p:cNvSpPr>
          <p:nvPr>
            <p:ph type="sldNum" sz="quarter" idx="10"/>
          </p:nvPr>
        </p:nvSpPr>
        <p:spPr/>
        <p:txBody>
          <a:bodyPr/>
          <a:lstStyle/>
          <a:p>
            <a:r>
              <a:rPr lang="en-US" dirty="0" smtClean="0"/>
              <a:t>www.iist.org                     </a:t>
            </a:r>
            <a:fld id="{216ACB9E-0807-4F8E-BD4B-01F68AB73498}"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Multi-cultural tolerance</a:t>
            </a:r>
            <a:br>
              <a:rPr lang="en-US" dirty="0" smtClean="0"/>
            </a:br>
            <a:r>
              <a:rPr lang="en-US" dirty="0" smtClean="0"/>
              <a:t>Example</a:t>
            </a:r>
          </a:p>
        </p:txBody>
      </p:sp>
      <p:sp>
        <p:nvSpPr>
          <p:cNvPr id="3" name="Content Placeholder 2"/>
          <p:cNvSpPr>
            <a:spLocks noGrp="1"/>
          </p:cNvSpPr>
          <p:nvPr>
            <p:ph idx="1"/>
          </p:nvPr>
        </p:nvSpPr>
        <p:spPr/>
        <p:txBody>
          <a:bodyPr>
            <a:normAutofit fontScale="85000" lnSpcReduction="20000"/>
          </a:bodyPr>
          <a:lstStyle/>
          <a:p>
            <a:r>
              <a:rPr lang="en-US" dirty="0" smtClean="0"/>
              <a:t>The contract process might require a complete set of requirements up front</a:t>
            </a:r>
          </a:p>
          <a:p>
            <a:r>
              <a:rPr lang="en-US" dirty="0" smtClean="0"/>
              <a:t>The agile development process does not need or want all the details up front</a:t>
            </a:r>
          </a:p>
          <a:p>
            <a:r>
              <a:rPr lang="en-US" dirty="0" smtClean="0"/>
              <a:t>The quasi-agile solution requires peaceful coexistence of a traditional management process with an agile development process</a:t>
            </a:r>
          </a:p>
          <a:p>
            <a:pPr lvl="1"/>
            <a:r>
              <a:rPr lang="en-US" dirty="0" smtClean="0"/>
              <a:t>Make sure the business objectives of the project are clear</a:t>
            </a:r>
          </a:p>
          <a:p>
            <a:pPr lvl="1"/>
            <a:r>
              <a:rPr lang="en-US" dirty="0" smtClean="0"/>
              <a:t>Go ahead and let the manager get the requirements up front. Just make sure you don’t believe them. Revisit them increment by increment and expect a lot of change.</a:t>
            </a:r>
            <a:endParaRPr lang="en-US" dirty="0"/>
          </a:p>
        </p:txBody>
      </p:sp>
      <p:sp>
        <p:nvSpPr>
          <p:cNvPr id="4" name="Slide Number Placeholder 3"/>
          <p:cNvSpPr>
            <a:spLocks noGrp="1"/>
          </p:cNvSpPr>
          <p:nvPr>
            <p:ph type="sldNum" sz="quarter" idx="10"/>
          </p:nvPr>
        </p:nvSpPr>
        <p:spPr/>
        <p:txBody>
          <a:bodyPr/>
          <a:lstStyle/>
          <a:p>
            <a:r>
              <a:rPr lang="en-US" dirty="0" smtClean="0"/>
              <a:t>www.iist.org                     </a:t>
            </a:r>
            <a:fld id="{216ACB9E-0807-4F8E-BD4B-01F68AB73498}"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the goal</a:t>
            </a:r>
            <a:endParaRPr lang="en-US" dirty="0"/>
          </a:p>
        </p:txBody>
      </p:sp>
      <p:sp>
        <p:nvSpPr>
          <p:cNvPr id="3" name="Content Placeholder 2"/>
          <p:cNvSpPr>
            <a:spLocks noGrp="1"/>
          </p:cNvSpPr>
          <p:nvPr>
            <p:ph idx="1"/>
          </p:nvPr>
        </p:nvSpPr>
        <p:spPr/>
        <p:txBody>
          <a:bodyPr/>
          <a:lstStyle/>
          <a:p>
            <a:r>
              <a:rPr lang="en-US" dirty="0" smtClean="0"/>
              <a:t>Show how the goal can be met in innovative agile ways</a:t>
            </a:r>
          </a:p>
          <a:p>
            <a:pPr lvl="1"/>
            <a:r>
              <a:rPr lang="en-US" dirty="0" smtClean="0"/>
              <a:t>Documentation</a:t>
            </a:r>
          </a:p>
          <a:p>
            <a:pPr lvl="2"/>
            <a:r>
              <a:rPr lang="en-US" dirty="0" smtClean="0"/>
              <a:t>Test cases</a:t>
            </a:r>
          </a:p>
          <a:p>
            <a:pPr lvl="1"/>
            <a:r>
              <a:rPr lang="en-US" dirty="0" smtClean="0"/>
              <a:t>Process Improvement</a:t>
            </a:r>
          </a:p>
          <a:p>
            <a:pPr lvl="2"/>
            <a:r>
              <a:rPr lang="en-US" dirty="0" smtClean="0"/>
              <a:t>Iteration retrospectives</a:t>
            </a:r>
          </a:p>
          <a:p>
            <a:pPr lvl="1"/>
            <a:r>
              <a:rPr lang="en-US" dirty="0" smtClean="0"/>
              <a:t>Gated processes, “design complete”</a:t>
            </a:r>
          </a:p>
          <a:p>
            <a:pPr lvl="2"/>
            <a:r>
              <a:rPr lang="en-US" dirty="0" smtClean="0"/>
              <a:t>Real goal is that the project manager has enough data to give more reliable estimates of cost, timeframe, and risk that at project inception.</a:t>
            </a:r>
            <a:endParaRPr lang="en-US" dirty="0"/>
          </a:p>
        </p:txBody>
      </p:sp>
      <p:sp>
        <p:nvSpPr>
          <p:cNvPr id="4" name="Slide Number Placeholder 3"/>
          <p:cNvSpPr>
            <a:spLocks noGrp="1"/>
          </p:cNvSpPr>
          <p:nvPr>
            <p:ph type="sldNum" sz="quarter" idx="10"/>
          </p:nvPr>
        </p:nvSpPr>
        <p:spPr/>
        <p:txBody>
          <a:bodyPr/>
          <a:lstStyle/>
          <a:p>
            <a:r>
              <a:rPr lang="en-US" dirty="0" smtClean="0"/>
              <a:t>www.iist.org                     </a:t>
            </a:r>
            <a:fld id="{216ACB9E-0807-4F8E-BD4B-01F68AB73498}"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the goal</a:t>
            </a:r>
            <a:endParaRPr lang="en-US" dirty="0"/>
          </a:p>
        </p:txBody>
      </p:sp>
      <p:sp>
        <p:nvSpPr>
          <p:cNvPr id="3" name="Content Placeholder 2"/>
          <p:cNvSpPr>
            <a:spLocks noGrp="1"/>
          </p:cNvSpPr>
          <p:nvPr>
            <p:ph idx="1"/>
          </p:nvPr>
        </p:nvSpPr>
        <p:spPr/>
        <p:txBody>
          <a:bodyPr/>
          <a:lstStyle/>
          <a:p>
            <a:r>
              <a:rPr lang="en-US" dirty="0" smtClean="0"/>
              <a:t>Show how the goal can be met in innovative agile ways</a:t>
            </a:r>
          </a:p>
          <a:p>
            <a:pPr lvl="1"/>
            <a:r>
              <a:rPr lang="en-US" dirty="0" smtClean="0"/>
              <a:t>Inspections</a:t>
            </a:r>
            <a:endParaRPr lang="en-US" dirty="0"/>
          </a:p>
        </p:txBody>
      </p:sp>
      <p:sp>
        <p:nvSpPr>
          <p:cNvPr id="4" name="Slide Number Placeholder 3"/>
          <p:cNvSpPr>
            <a:spLocks noGrp="1"/>
          </p:cNvSpPr>
          <p:nvPr>
            <p:ph type="sldNum" sz="quarter" idx="10"/>
          </p:nvPr>
        </p:nvSpPr>
        <p:spPr/>
        <p:txBody>
          <a:bodyPr/>
          <a:lstStyle/>
          <a:p>
            <a:r>
              <a:rPr lang="en-US" dirty="0" smtClean="0"/>
              <a:t>www.iist.org                     </a:t>
            </a:r>
            <a:fld id="{216ACB9E-0807-4F8E-BD4B-01F68AB73498}" type="slidenum">
              <a:rPr lang="en-US" smtClean="0"/>
              <a:pPr/>
              <a:t>15</a:t>
            </a:fld>
            <a:endParaRPr lang="en-US" dirty="0"/>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pic>
        <p:nvPicPr>
          <p:cNvPr id="105474" name="Picture 2" descr="http://www.boygeniusreport.com/wp-content/uploads/new-att-logo1.jpg"/>
          <p:cNvPicPr>
            <a:picLocks noChangeAspect="1" noChangeArrowheads="1"/>
          </p:cNvPicPr>
          <p:nvPr/>
        </p:nvPicPr>
        <p:blipFill>
          <a:blip r:embed="rId2"/>
          <a:srcRect/>
          <a:stretch>
            <a:fillRect/>
          </a:stretch>
        </p:blipFill>
        <p:spPr bwMode="auto">
          <a:xfrm>
            <a:off x="5923611" y="2232963"/>
            <a:ext cx="2857500" cy="3876675"/>
          </a:xfrm>
          <a:prstGeom prst="rect">
            <a:avLst/>
          </a:prstGeom>
          <a:noFill/>
        </p:spPr>
      </p:pic>
      <p:pic>
        <p:nvPicPr>
          <p:cNvPr id="105476" name="Picture 4" descr="http://www.economia.gob.mx/pics/p/p174/ISO9000.jpg"/>
          <p:cNvPicPr>
            <a:picLocks noChangeAspect="1" noChangeArrowheads="1"/>
          </p:cNvPicPr>
          <p:nvPr/>
        </p:nvPicPr>
        <p:blipFill>
          <a:blip r:embed="rId3"/>
          <a:srcRect/>
          <a:stretch>
            <a:fillRect/>
          </a:stretch>
        </p:blipFill>
        <p:spPr bwMode="auto">
          <a:xfrm>
            <a:off x="3251973" y="3703955"/>
            <a:ext cx="1895475" cy="18954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5225"/>
            <a:ext cx="2133600" cy="476250"/>
          </a:xfrm>
          <a:prstGeom prst="rect">
            <a:avLst/>
          </a:prstGeom>
        </p:spPr>
        <p:txBody>
          <a:bodyPr/>
          <a:lstStyle/>
          <a:p>
            <a:fld id="{FA0093F8-F42D-4F06-B26F-665C9DD7CF16}" type="slidenum">
              <a:rPr lang="en-US"/>
              <a:pPr/>
              <a:t>16</a:t>
            </a:fld>
            <a:r>
              <a:rPr lang="en-US" dirty="0"/>
              <a:t>/144</a:t>
            </a:r>
          </a:p>
        </p:txBody>
      </p:sp>
      <p:sp>
        <p:nvSpPr>
          <p:cNvPr id="289794" name="Rectangle 2"/>
          <p:cNvSpPr>
            <a:spLocks noGrp="1" noChangeArrowheads="1"/>
          </p:cNvSpPr>
          <p:nvPr>
            <p:ph type="title"/>
          </p:nvPr>
        </p:nvSpPr>
        <p:spPr>
          <a:xfrm>
            <a:off x="457200" y="274638"/>
            <a:ext cx="5116664" cy="1143000"/>
          </a:xfrm>
        </p:spPr>
        <p:txBody>
          <a:bodyPr/>
          <a:lstStyle/>
          <a:p>
            <a:r>
              <a:rPr lang="en-US" dirty="0"/>
              <a:t>Process Areas</a:t>
            </a:r>
          </a:p>
        </p:txBody>
      </p:sp>
      <p:sp>
        <p:nvSpPr>
          <p:cNvPr id="289795" name="Rectangle 3"/>
          <p:cNvSpPr>
            <a:spLocks noGrp="1" noChangeArrowheads="1"/>
          </p:cNvSpPr>
          <p:nvPr>
            <p:ph type="body" idx="1"/>
          </p:nvPr>
        </p:nvSpPr>
        <p:spPr>
          <a:xfrm>
            <a:off x="1524000" y="1295400"/>
            <a:ext cx="3840163" cy="5257800"/>
          </a:xfrm>
        </p:spPr>
        <p:txBody>
          <a:bodyPr/>
          <a:lstStyle/>
          <a:p>
            <a:r>
              <a:rPr lang="en-US" dirty="0"/>
              <a:t>Agile methods do address most of the CMM process areas</a:t>
            </a:r>
          </a:p>
        </p:txBody>
      </p:sp>
      <p:pic>
        <p:nvPicPr>
          <p:cNvPr id="289797" name="Picture 5" descr="Figure 1: Mapping the CMMI Process Areas"/>
          <p:cNvPicPr>
            <a:picLocks noChangeAspect="1" noChangeArrowheads="1"/>
          </p:cNvPicPr>
          <p:nvPr/>
        </p:nvPicPr>
        <p:blipFill>
          <a:blip r:embed="rId2"/>
          <a:srcRect/>
          <a:stretch>
            <a:fillRect/>
          </a:stretch>
        </p:blipFill>
        <p:spPr bwMode="auto">
          <a:xfrm>
            <a:off x="5657850" y="0"/>
            <a:ext cx="3486150" cy="6858000"/>
          </a:xfrm>
          <a:prstGeom prst="rect">
            <a:avLst/>
          </a:prstGeom>
          <a:noFill/>
        </p:spPr>
      </p:pic>
      <p:sp>
        <p:nvSpPr>
          <p:cNvPr id="6" name="Footer Placeholder 5"/>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6553200" y="6245225"/>
            <a:ext cx="2133600" cy="476250"/>
          </a:xfrm>
          <a:prstGeom prst="rect">
            <a:avLst/>
          </a:prstGeom>
        </p:spPr>
        <p:txBody>
          <a:bodyPr/>
          <a:lstStyle/>
          <a:p>
            <a:fld id="{800D1B71-6F01-428E-9091-25FBCD2C810E}" type="slidenum">
              <a:rPr lang="en-US" smtClean="0"/>
              <a:pPr/>
              <a:t>17</a:t>
            </a:fld>
            <a:endParaRPr lang="en-US" dirty="0"/>
          </a:p>
        </p:txBody>
      </p:sp>
      <p:sp>
        <p:nvSpPr>
          <p:cNvPr id="288770" name="Rectangle 2"/>
          <p:cNvSpPr>
            <a:spLocks noGrp="1" noChangeArrowheads="1"/>
          </p:cNvSpPr>
          <p:nvPr>
            <p:ph type="title"/>
          </p:nvPr>
        </p:nvSpPr>
        <p:spPr/>
        <p:txBody>
          <a:bodyPr/>
          <a:lstStyle/>
          <a:p>
            <a:r>
              <a:rPr lang="en-US" dirty="0"/>
              <a:t>CMMI - How versus What</a:t>
            </a:r>
          </a:p>
        </p:txBody>
      </p:sp>
      <p:sp>
        <p:nvSpPr>
          <p:cNvPr id="288771" name="Rectangle 3"/>
          <p:cNvSpPr>
            <a:spLocks noGrp="1" noChangeArrowheads="1"/>
          </p:cNvSpPr>
          <p:nvPr>
            <p:ph type="body" idx="1"/>
          </p:nvPr>
        </p:nvSpPr>
        <p:spPr/>
        <p:txBody>
          <a:bodyPr/>
          <a:lstStyle/>
          <a:p>
            <a:r>
              <a:rPr lang="en-US" sz="2800" dirty="0"/>
              <a:t>The CMM doesn't state how you have to do things, it only states what an assessor must look for</a:t>
            </a:r>
          </a:p>
          <a:p>
            <a:r>
              <a:rPr lang="en-US" sz="2800" dirty="0"/>
              <a:t>CMMI has goals like “There's a process in place so everybody understands the requirements.” If you could show an assessor that instead of a requirements list, the user and the developer actually have a conversation, and you could easily get some assessors, not all, by any means, to say that's fine</a:t>
            </a:r>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6553200" y="6245225"/>
            <a:ext cx="2133600" cy="476250"/>
          </a:xfrm>
          <a:prstGeom prst="rect">
            <a:avLst/>
          </a:prstGeom>
        </p:spPr>
        <p:txBody>
          <a:bodyPr/>
          <a:lstStyle/>
          <a:p>
            <a:fld id="{0D5AB792-0F9B-44D6-86B4-AB0EAB88031E}" type="slidenum">
              <a:rPr lang="en-US" smtClean="0"/>
              <a:pPr/>
              <a:t>18</a:t>
            </a:fld>
            <a:endParaRPr lang="en-US" dirty="0"/>
          </a:p>
        </p:txBody>
      </p:sp>
      <p:sp>
        <p:nvSpPr>
          <p:cNvPr id="293890" name="Rectangle 2"/>
          <p:cNvSpPr>
            <a:spLocks noGrp="1" noChangeArrowheads="1"/>
          </p:cNvSpPr>
          <p:nvPr>
            <p:ph type="title"/>
          </p:nvPr>
        </p:nvSpPr>
        <p:spPr/>
        <p:txBody>
          <a:bodyPr/>
          <a:lstStyle/>
          <a:p>
            <a:r>
              <a:rPr lang="en-US" dirty="0"/>
              <a:t>Reality</a:t>
            </a:r>
          </a:p>
        </p:txBody>
      </p:sp>
      <p:sp>
        <p:nvSpPr>
          <p:cNvPr id="293891" name="Rectangle 3"/>
          <p:cNvSpPr>
            <a:spLocks noGrp="1" noChangeArrowheads="1"/>
          </p:cNvSpPr>
          <p:nvPr>
            <p:ph type="body" idx="1"/>
          </p:nvPr>
        </p:nvSpPr>
        <p:spPr/>
        <p:txBody>
          <a:bodyPr/>
          <a:lstStyle/>
          <a:p>
            <a:r>
              <a:rPr lang="en-US" dirty="0"/>
              <a:t>It is the cultures represented that are incompatible.</a:t>
            </a:r>
          </a:p>
          <a:p>
            <a:r>
              <a:rPr lang="en-US" dirty="0"/>
              <a:t>Technically CMMI is compatible with Agile practices</a:t>
            </a:r>
          </a:p>
          <a:p>
            <a:r>
              <a:rPr lang="en-US" dirty="0"/>
              <a:t>Integrating the two gives a Quasi-Agile Development Environment</a:t>
            </a:r>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5225"/>
            <a:ext cx="2133600" cy="476250"/>
          </a:xfrm>
          <a:prstGeom prst="rect">
            <a:avLst/>
          </a:prstGeom>
        </p:spPr>
        <p:txBody>
          <a:bodyPr/>
          <a:lstStyle/>
          <a:p>
            <a:fld id="{5FE144DA-27C7-4F28-950B-A66A0D0A4F3F}" type="slidenum">
              <a:rPr lang="en-US" smtClean="0"/>
              <a:pPr/>
              <a:t>19</a:t>
            </a:fld>
            <a:endParaRPr lang="en-US" dirty="0"/>
          </a:p>
        </p:txBody>
      </p:sp>
      <p:sp>
        <p:nvSpPr>
          <p:cNvPr id="349186" name="Rectangle 2"/>
          <p:cNvSpPr>
            <a:spLocks noGrp="1" noChangeArrowheads="1"/>
          </p:cNvSpPr>
          <p:nvPr>
            <p:ph type="title"/>
          </p:nvPr>
        </p:nvSpPr>
        <p:spPr/>
        <p:txBody>
          <a:bodyPr/>
          <a:lstStyle/>
          <a:p>
            <a:r>
              <a:rPr lang="en-US" dirty="0"/>
              <a:t>Institutionalization</a:t>
            </a:r>
          </a:p>
        </p:txBody>
      </p:sp>
      <p:sp>
        <p:nvSpPr>
          <p:cNvPr id="349187" name="Rectangle 3"/>
          <p:cNvSpPr>
            <a:spLocks noGrp="1" noChangeArrowheads="1"/>
          </p:cNvSpPr>
          <p:nvPr>
            <p:ph type="body" idx="1"/>
          </p:nvPr>
        </p:nvSpPr>
        <p:spPr/>
        <p:txBody>
          <a:bodyPr/>
          <a:lstStyle/>
          <a:p>
            <a:pPr>
              <a:lnSpc>
                <a:spcPct val="80000"/>
              </a:lnSpc>
            </a:pPr>
            <a:r>
              <a:rPr lang="en-US" sz="2400" dirty="0"/>
              <a:t>When considering process documentation, the element that is missing from agile methodologies, which is crucial for the SW-CMM, is the concept of </a:t>
            </a:r>
            <a:r>
              <a:rPr lang="en-US" sz="2400" i="1" dirty="0"/>
              <a:t>institutionalization</a:t>
            </a:r>
            <a:r>
              <a:rPr lang="en-US" sz="2400" dirty="0"/>
              <a:t>, i.e., establishing the culture that "this is the way we do things around here."</a:t>
            </a:r>
          </a:p>
          <a:p>
            <a:pPr>
              <a:lnSpc>
                <a:spcPct val="80000"/>
              </a:lnSpc>
            </a:pPr>
            <a:r>
              <a:rPr lang="en-US" sz="2400" dirty="0" smtClean="0"/>
              <a:t>The </a:t>
            </a:r>
            <a:r>
              <a:rPr lang="en-US" sz="2400" dirty="0"/>
              <a:t>key process areas in the CMM are structured by common features that deal with implementing and institutionalizing processes. The institutionalization practices for each key process area map to all the goals within the area, so a naive agile implementation that ignored these cultural issues would fail to satisfy any CMM key process area.</a:t>
            </a:r>
          </a:p>
        </p:txBody>
      </p:sp>
      <p:sp>
        <p:nvSpPr>
          <p:cNvPr id="349188" name="Text Box 4"/>
          <p:cNvSpPr txBox="1">
            <a:spLocks noChangeArrowheads="1"/>
          </p:cNvSpPr>
          <p:nvPr/>
        </p:nvSpPr>
        <p:spPr bwMode="auto">
          <a:xfrm>
            <a:off x="2033588" y="6553200"/>
            <a:ext cx="3797300" cy="304800"/>
          </a:xfrm>
          <a:prstGeom prst="rect">
            <a:avLst/>
          </a:prstGeom>
          <a:noFill/>
          <a:ln w="9525">
            <a:noFill/>
            <a:miter lim="800000"/>
            <a:headEnd/>
            <a:tailEnd/>
          </a:ln>
          <a:effectLst/>
        </p:spPr>
        <p:txBody>
          <a:bodyPr wrap="none">
            <a:spAutoFit/>
          </a:bodyPr>
          <a:lstStyle/>
          <a:p>
            <a:r>
              <a:rPr lang="en-US" sz="1400" b="1" dirty="0"/>
              <a:t>Mark C. Paulk, Software Engineering Institute</a:t>
            </a:r>
            <a:r>
              <a:rPr lang="en-US" sz="1400" dirty="0"/>
              <a:t> </a:t>
            </a:r>
          </a:p>
        </p:txBody>
      </p:sp>
      <p:sp>
        <p:nvSpPr>
          <p:cNvPr id="6" name="Footer Placeholder 5"/>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sz="4000" dirty="0" smtClean="0"/>
              <a:t>Quasi-Agile</a:t>
            </a:r>
            <a:br>
              <a:rPr lang="en-US" sz="4000" dirty="0" smtClean="0"/>
            </a:br>
            <a:r>
              <a:rPr lang="en-US" sz="4000" dirty="0" smtClean="0"/>
              <a:t>Context</a:t>
            </a:r>
            <a:endParaRPr lang="en-US" sz="4000" dirty="0"/>
          </a:p>
        </p:txBody>
      </p:sp>
      <p:sp>
        <p:nvSpPr>
          <p:cNvPr id="118787" name="Rectangle 3"/>
          <p:cNvSpPr>
            <a:spLocks noGrp="1" noChangeArrowheads="1"/>
          </p:cNvSpPr>
          <p:nvPr>
            <p:ph idx="1"/>
          </p:nvPr>
        </p:nvSpPr>
        <p:spPr/>
        <p:txBody>
          <a:bodyPr/>
          <a:lstStyle/>
          <a:p>
            <a:pPr>
              <a:lnSpc>
                <a:spcPct val="80000"/>
              </a:lnSpc>
            </a:pPr>
            <a:r>
              <a:rPr lang="en-US" sz="2000" dirty="0"/>
              <a:t>Most corporations are still fairly traditionally structured</a:t>
            </a:r>
          </a:p>
          <a:p>
            <a:pPr>
              <a:lnSpc>
                <a:spcPct val="80000"/>
              </a:lnSpc>
            </a:pPr>
            <a:r>
              <a:rPr lang="en-US" sz="2000" dirty="0"/>
              <a:t>Many software development teams are heading full steam into modern agile development </a:t>
            </a:r>
            <a:r>
              <a:rPr lang="en-US" sz="2000" dirty="0" smtClean="0"/>
              <a:t>techniques. </a:t>
            </a:r>
            <a:endParaRPr lang="en-US" sz="2000" dirty="0"/>
          </a:p>
          <a:p>
            <a:pPr>
              <a:lnSpc>
                <a:spcPct val="80000"/>
              </a:lnSpc>
            </a:pPr>
            <a:r>
              <a:rPr lang="en-US" sz="2000" dirty="0"/>
              <a:t>This leaves management stuck coping with an organizational and technical paradigm shift that traditional project management practices are inadequate to handle.  </a:t>
            </a:r>
          </a:p>
          <a:p>
            <a:pPr>
              <a:lnSpc>
                <a:spcPct val="80000"/>
              </a:lnSpc>
            </a:pPr>
            <a:r>
              <a:rPr lang="en-US" sz="2000" dirty="0"/>
              <a:t>In the highly iterative, fast paced, environment characteristic of these agile development projects, traditional approaches to budgeting, testing, quality assurance, requirements gathering, scheduling and estimating, etc. break down. </a:t>
            </a:r>
          </a:p>
          <a:p>
            <a:pPr>
              <a:lnSpc>
                <a:spcPct val="80000"/>
              </a:lnSpc>
            </a:pPr>
            <a:r>
              <a:rPr lang="en-US" sz="2000" dirty="0"/>
              <a:t>Managers trying to encourage best practices as recommended by CMMI and SPICE find themselves at odds with developers trying to adopt best practices as recommended by the agile manifesto. </a:t>
            </a:r>
          </a:p>
        </p:txBody>
      </p:sp>
      <p:sp>
        <p:nvSpPr>
          <p:cNvPr id="6" name="Slide Number Placeholder 5"/>
          <p:cNvSpPr>
            <a:spLocks noGrp="1"/>
          </p:cNvSpPr>
          <p:nvPr>
            <p:ph type="sldNum" sz="quarter" idx="10"/>
          </p:nvPr>
        </p:nvSpPr>
        <p:spPr>
          <a:prstGeom prst="rect">
            <a:avLst/>
          </a:prstGeom>
        </p:spPr>
        <p:txBody>
          <a:bodyPr/>
          <a:lstStyle/>
          <a:p>
            <a:fld id="{E71F988F-5FBD-4600-9B66-461A3CA9ED02}"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5225"/>
            <a:ext cx="2133600" cy="476250"/>
          </a:xfrm>
          <a:prstGeom prst="rect">
            <a:avLst/>
          </a:prstGeom>
        </p:spPr>
        <p:txBody>
          <a:bodyPr/>
          <a:lstStyle/>
          <a:p>
            <a:fld id="{909ADC64-AFDD-4CEA-B6C3-9E5366697853}" type="slidenum">
              <a:rPr lang="en-US" smtClean="0"/>
              <a:pPr/>
              <a:t>20</a:t>
            </a:fld>
            <a:endParaRPr lang="en-US" dirty="0"/>
          </a:p>
        </p:txBody>
      </p:sp>
      <p:sp>
        <p:nvSpPr>
          <p:cNvPr id="286722" name="Rectangle 2"/>
          <p:cNvSpPr>
            <a:spLocks noGrp="1" noChangeArrowheads="1"/>
          </p:cNvSpPr>
          <p:nvPr>
            <p:ph type="title"/>
          </p:nvPr>
        </p:nvSpPr>
        <p:spPr/>
        <p:txBody>
          <a:bodyPr/>
          <a:lstStyle/>
          <a:p>
            <a:r>
              <a:rPr lang="en-US" dirty="0"/>
              <a:t>Fundamental Flaw</a:t>
            </a:r>
          </a:p>
        </p:txBody>
      </p:sp>
      <p:sp>
        <p:nvSpPr>
          <p:cNvPr id="286723" name="Rectangle 3"/>
          <p:cNvSpPr>
            <a:spLocks noGrp="1" noChangeArrowheads="1"/>
          </p:cNvSpPr>
          <p:nvPr>
            <p:ph type="body" idx="1"/>
          </p:nvPr>
        </p:nvSpPr>
        <p:spPr/>
        <p:txBody>
          <a:bodyPr/>
          <a:lstStyle/>
          <a:p>
            <a:r>
              <a:rPr lang="en-US" sz="2800" dirty="0"/>
              <a:t>There's a fundamental assumption in the CMMI that processes can be repeatable, and that they are predictive processes, basically not empirical processes, says Michael Spayd, a principal with Cogility Consulting Solutions and a former CMM process assessor. That is the fundamental flaw in the CMMI, and that's actually why I don't personally believe in level 4 and 5. They are ridiculous and do not create value </a:t>
            </a:r>
          </a:p>
        </p:txBody>
      </p:sp>
      <p:sp>
        <p:nvSpPr>
          <p:cNvPr id="286724" name="Text Box 4"/>
          <p:cNvSpPr txBox="1">
            <a:spLocks noChangeArrowheads="1"/>
          </p:cNvSpPr>
          <p:nvPr/>
        </p:nvSpPr>
        <p:spPr bwMode="auto">
          <a:xfrm>
            <a:off x="1936750" y="6400800"/>
            <a:ext cx="1420813" cy="457200"/>
          </a:xfrm>
          <a:prstGeom prst="rect">
            <a:avLst/>
          </a:prstGeom>
          <a:noFill/>
          <a:ln w="9525">
            <a:noFill/>
            <a:miter lim="800000"/>
            <a:headEnd/>
            <a:tailEnd/>
          </a:ln>
          <a:effectLst/>
        </p:spPr>
        <p:txBody>
          <a:bodyPr wrap="none">
            <a:spAutoFit/>
          </a:bodyPr>
          <a:lstStyle/>
          <a:p>
            <a:r>
              <a:rPr lang="en-US" sz="1400" dirty="0"/>
              <a:t>Stephen Swoyer</a:t>
            </a:r>
            <a:r>
              <a:rPr lang="en-US" dirty="0"/>
              <a:t> </a:t>
            </a:r>
          </a:p>
        </p:txBody>
      </p:sp>
      <p:sp>
        <p:nvSpPr>
          <p:cNvPr id="6" name="Footer Placeholder 5"/>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6553200" y="6245225"/>
            <a:ext cx="2133600" cy="476250"/>
          </a:xfrm>
          <a:prstGeom prst="rect">
            <a:avLst/>
          </a:prstGeom>
        </p:spPr>
        <p:txBody>
          <a:bodyPr/>
          <a:lstStyle/>
          <a:p>
            <a:fld id="{080CE55A-E3EA-4FE6-B6E4-0DA307F80DC2}" type="slidenum">
              <a:rPr lang="en-US" smtClean="0"/>
              <a:pPr/>
              <a:t>21</a:t>
            </a:fld>
            <a:endParaRPr lang="en-US" dirty="0"/>
          </a:p>
        </p:txBody>
      </p:sp>
      <p:sp>
        <p:nvSpPr>
          <p:cNvPr id="283650" name="Rectangle 2"/>
          <p:cNvSpPr>
            <a:spLocks noGrp="1" noChangeArrowheads="1"/>
          </p:cNvSpPr>
          <p:nvPr>
            <p:ph type="title"/>
          </p:nvPr>
        </p:nvSpPr>
        <p:spPr/>
        <p:txBody>
          <a:bodyPr/>
          <a:lstStyle/>
          <a:p>
            <a:r>
              <a:rPr lang="en-US" dirty="0"/>
              <a:t>Deep, Fundamental Divide</a:t>
            </a:r>
          </a:p>
        </p:txBody>
      </p:sp>
      <p:sp>
        <p:nvSpPr>
          <p:cNvPr id="283651" name="Rectangle 3"/>
          <p:cNvSpPr>
            <a:spLocks noGrp="1" noChangeArrowheads="1"/>
          </p:cNvSpPr>
          <p:nvPr>
            <p:ph type="body" idx="1"/>
          </p:nvPr>
        </p:nvSpPr>
        <p:spPr/>
        <p:txBody>
          <a:bodyPr/>
          <a:lstStyle/>
          <a:p>
            <a:r>
              <a:rPr lang="en-US" dirty="0"/>
              <a:t>Cannot leave two distinct cultures </a:t>
            </a:r>
            <a:r>
              <a:rPr lang="en-US" dirty="0" smtClean="0"/>
              <a:t>at war with each other</a:t>
            </a:r>
            <a:endParaRPr lang="en-US" dirty="0"/>
          </a:p>
          <a:p>
            <a:r>
              <a:rPr lang="en-US" dirty="0"/>
              <a:t>Must forge a Local Manifesto based on shared goals, not practices</a:t>
            </a:r>
          </a:p>
          <a:p>
            <a:r>
              <a:rPr lang="en-US" dirty="0"/>
              <a:t>You will not get agreement on best practices unless you first get an agreement on shared goals and corporate axioms</a:t>
            </a:r>
          </a:p>
          <a:p>
            <a:r>
              <a:rPr lang="en-US" dirty="0"/>
              <a:t>The best practices will evolve over time</a:t>
            </a:r>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5225"/>
            <a:ext cx="2133600" cy="476250"/>
          </a:xfrm>
          <a:prstGeom prst="rect">
            <a:avLst/>
          </a:prstGeom>
        </p:spPr>
        <p:txBody>
          <a:bodyPr/>
          <a:lstStyle/>
          <a:p>
            <a:fld id="{790491E5-EC5D-453B-AC37-EB5F8317FE2E}" type="slidenum">
              <a:rPr lang="en-US" smtClean="0"/>
              <a:pPr/>
              <a:t>22</a:t>
            </a:fld>
            <a:endParaRPr lang="en-US" dirty="0"/>
          </a:p>
        </p:txBody>
      </p:sp>
      <p:sp>
        <p:nvSpPr>
          <p:cNvPr id="290818" name="Rectangle 2"/>
          <p:cNvSpPr>
            <a:spLocks noGrp="1" noChangeArrowheads="1"/>
          </p:cNvSpPr>
          <p:nvPr>
            <p:ph type="title"/>
          </p:nvPr>
        </p:nvSpPr>
        <p:spPr/>
        <p:txBody>
          <a:bodyPr/>
          <a:lstStyle/>
          <a:p>
            <a:r>
              <a:rPr lang="en-US" dirty="0"/>
              <a:t>Cowboy Programmer?</a:t>
            </a:r>
          </a:p>
        </p:txBody>
      </p:sp>
      <p:sp>
        <p:nvSpPr>
          <p:cNvPr id="290819" name="Rectangle 3"/>
          <p:cNvSpPr>
            <a:spLocks noGrp="1" noChangeArrowheads="1"/>
          </p:cNvSpPr>
          <p:nvPr>
            <p:ph type="body" idx="1"/>
          </p:nvPr>
        </p:nvSpPr>
        <p:spPr/>
        <p:txBody>
          <a:bodyPr/>
          <a:lstStyle/>
          <a:p>
            <a:pPr>
              <a:lnSpc>
                <a:spcPct val="90000"/>
              </a:lnSpc>
            </a:pPr>
            <a:r>
              <a:rPr lang="en-US" dirty="0"/>
              <a:t>Despite the outward appearances, Agile development does not mean a return to the days of the cowboy programmer. These techniques are discipline-oriented just as the practices described in CMMs. They do, however, have a different philosophy and approach to achieving the goals of the CMMI and can be integrated without compromising the framework.</a:t>
            </a:r>
          </a:p>
        </p:txBody>
      </p:sp>
      <p:sp>
        <p:nvSpPr>
          <p:cNvPr id="290820" name="Text Box 4"/>
          <p:cNvSpPr txBox="1">
            <a:spLocks noChangeArrowheads="1"/>
          </p:cNvSpPr>
          <p:nvPr/>
        </p:nvSpPr>
        <p:spPr bwMode="auto">
          <a:xfrm>
            <a:off x="6467006" y="5613621"/>
            <a:ext cx="1293813" cy="457200"/>
          </a:xfrm>
          <a:prstGeom prst="rect">
            <a:avLst/>
          </a:prstGeom>
          <a:noFill/>
          <a:ln w="9525">
            <a:noFill/>
            <a:miter lim="800000"/>
            <a:headEnd/>
            <a:tailEnd/>
          </a:ln>
          <a:effectLst/>
        </p:spPr>
        <p:txBody>
          <a:bodyPr wrap="none">
            <a:spAutoFit/>
          </a:bodyPr>
          <a:lstStyle/>
          <a:p>
            <a:r>
              <a:rPr lang="en-US" sz="1600" b="1" dirty="0"/>
              <a:t>David Kane</a:t>
            </a:r>
            <a:r>
              <a:rPr lang="en-US" dirty="0"/>
              <a:t> </a:t>
            </a:r>
          </a:p>
        </p:txBody>
      </p:sp>
      <p:sp>
        <p:nvSpPr>
          <p:cNvPr id="6" name="Footer Placeholder 5"/>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5225"/>
            <a:ext cx="2133600" cy="476250"/>
          </a:xfrm>
          <a:prstGeom prst="rect">
            <a:avLst/>
          </a:prstGeom>
        </p:spPr>
        <p:txBody>
          <a:bodyPr/>
          <a:lstStyle/>
          <a:p>
            <a:fld id="{FB93688B-ABF8-4FA8-8221-73CE2BFD8D3A}" type="slidenum">
              <a:rPr lang="en-US" smtClean="0"/>
              <a:pPr/>
              <a:t>23</a:t>
            </a:fld>
            <a:endParaRPr lang="en-US" dirty="0"/>
          </a:p>
        </p:txBody>
      </p:sp>
      <p:sp>
        <p:nvSpPr>
          <p:cNvPr id="296962" name="Rectangle 2"/>
          <p:cNvSpPr>
            <a:spLocks noGrp="1" noChangeArrowheads="1"/>
          </p:cNvSpPr>
          <p:nvPr>
            <p:ph type="title"/>
          </p:nvPr>
        </p:nvSpPr>
        <p:spPr/>
        <p:txBody>
          <a:bodyPr/>
          <a:lstStyle/>
          <a:p>
            <a:r>
              <a:rPr lang="en-US" sz="4000" dirty="0"/>
              <a:t>Rigid, Bureaucratic vs.</a:t>
            </a:r>
            <a:br>
              <a:rPr lang="en-US" sz="4000" dirty="0"/>
            </a:br>
            <a:r>
              <a:rPr lang="en-US" sz="4000" dirty="0"/>
              <a:t>Immature, Undisciplined</a:t>
            </a:r>
          </a:p>
        </p:txBody>
      </p:sp>
      <p:sp>
        <p:nvSpPr>
          <p:cNvPr id="296963" name="Rectangle 3"/>
          <p:cNvSpPr>
            <a:spLocks noGrp="1" noChangeArrowheads="1"/>
          </p:cNvSpPr>
          <p:nvPr>
            <p:ph type="body" idx="1"/>
          </p:nvPr>
        </p:nvSpPr>
        <p:spPr>
          <a:xfrm>
            <a:off x="811033" y="1582310"/>
            <a:ext cx="8104367" cy="4380340"/>
          </a:xfrm>
        </p:spPr>
        <p:txBody>
          <a:bodyPr/>
          <a:lstStyle/>
          <a:p>
            <a:r>
              <a:rPr lang="en-US" sz="2800" dirty="0"/>
              <a:t>While an entrepreneurial Silicon Valley company has one culture, a space shuttle avionics team has another. </a:t>
            </a:r>
          </a:p>
          <a:p>
            <a:r>
              <a:rPr lang="en-US" sz="2800" dirty="0"/>
              <a:t>Rather than recognizing the inherent differences between people, project teams, and organizations, we denigrate those who have different cultures by labeling them unprofessional, immature, or undisciplined. Or conversely, we label them bureaucratic, rigid, and closed-minded. </a:t>
            </a:r>
          </a:p>
        </p:txBody>
      </p:sp>
      <p:sp>
        <p:nvSpPr>
          <p:cNvPr id="296964" name="Text Box 4"/>
          <p:cNvSpPr txBox="1">
            <a:spLocks noChangeArrowheads="1"/>
          </p:cNvSpPr>
          <p:nvPr/>
        </p:nvSpPr>
        <p:spPr bwMode="auto">
          <a:xfrm>
            <a:off x="1604963" y="6000750"/>
            <a:ext cx="7394575" cy="457200"/>
          </a:xfrm>
          <a:prstGeom prst="rect">
            <a:avLst/>
          </a:prstGeom>
          <a:noFill/>
          <a:ln w="9525">
            <a:noFill/>
            <a:miter lim="800000"/>
            <a:headEnd/>
            <a:tailEnd/>
          </a:ln>
          <a:effectLst/>
        </p:spPr>
        <p:txBody>
          <a:bodyPr wrap="none">
            <a:spAutoFit/>
          </a:bodyPr>
          <a:lstStyle/>
          <a:p>
            <a:r>
              <a:rPr kumimoji="1" lang="en-US" dirty="0"/>
              <a:t>A mismatch of culture to methodology will hurt the project</a:t>
            </a:r>
          </a:p>
        </p:txBody>
      </p:sp>
      <p:sp>
        <p:nvSpPr>
          <p:cNvPr id="6" name="Footer Placeholder 5"/>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Observations</a:t>
            </a:r>
            <a:endParaRPr lang="en-US" dirty="0"/>
          </a:p>
        </p:txBody>
      </p:sp>
      <p:sp>
        <p:nvSpPr>
          <p:cNvPr id="4" name="Slide Number Placeholder 3"/>
          <p:cNvSpPr>
            <a:spLocks noGrp="1"/>
          </p:cNvSpPr>
          <p:nvPr>
            <p:ph type="sldNum" sz="quarter" idx="10"/>
          </p:nvPr>
        </p:nvSpPr>
        <p:spPr/>
        <p:txBody>
          <a:bodyPr/>
          <a:lstStyle/>
          <a:p>
            <a:r>
              <a:rPr lang="en-US" smtClean="0"/>
              <a:t>www.iist.org                     </a:t>
            </a:r>
            <a:fld id="{216ACB9E-0807-4F8E-BD4B-01F68AB73498}" type="slidenum">
              <a:rPr lang="en-US" smtClean="0"/>
              <a:pPr/>
              <a:t>24</a:t>
            </a:fld>
            <a:endParaRPr lang="en-US" dirty="0"/>
          </a:p>
        </p:txBody>
      </p:sp>
      <p:sp>
        <p:nvSpPr>
          <p:cNvPr id="5" name="Footer Placeholder 4"/>
          <p:cNvSpPr>
            <a:spLocks noGrp="1"/>
          </p:cNvSpPr>
          <p:nvPr>
            <p:ph type="ftr" sz="quarter" idx="11"/>
          </p:nvPr>
        </p:nvSpPr>
        <p:spPr/>
        <p:txBody>
          <a:bodyPr/>
          <a:lstStyle/>
          <a:p>
            <a:r>
              <a:rPr lang="en-US" smtClean="0"/>
              <a:t>© QualSys Solutions 2008</a:t>
            </a:r>
            <a:endParaRPr lang="en-US" dirty="0"/>
          </a:p>
        </p:txBody>
      </p:sp>
      <p:pic>
        <p:nvPicPr>
          <p:cNvPr id="164866" name="Picture 2" descr="http://www.estylesoft.com/pictures/cmm2.E46F10E32C8443BEB637F1C449CFEDDF.gif"/>
          <p:cNvPicPr>
            <a:picLocks noChangeAspect="1" noChangeArrowheads="1"/>
          </p:cNvPicPr>
          <p:nvPr/>
        </p:nvPicPr>
        <p:blipFill>
          <a:blip r:embed="rId2"/>
          <a:srcRect/>
          <a:stretch>
            <a:fillRect/>
          </a:stretch>
        </p:blipFill>
        <p:spPr bwMode="auto">
          <a:xfrm>
            <a:off x="3410999" y="2479454"/>
            <a:ext cx="5324475" cy="3286125"/>
          </a:xfrm>
          <a:prstGeom prst="rect">
            <a:avLst/>
          </a:prstGeom>
          <a:noFill/>
        </p:spPr>
      </p:pic>
      <p:pic>
        <p:nvPicPr>
          <p:cNvPr id="164868" name="Picture 4" descr="http://www.economia.gob.mx/pics/p/p174/ISO9000.jpg"/>
          <p:cNvPicPr>
            <a:picLocks noChangeAspect="1" noChangeArrowheads="1"/>
          </p:cNvPicPr>
          <p:nvPr/>
        </p:nvPicPr>
        <p:blipFill>
          <a:blip r:embed="rId3"/>
          <a:srcRect/>
          <a:stretch>
            <a:fillRect/>
          </a:stretch>
        </p:blipFill>
        <p:spPr bwMode="auto">
          <a:xfrm>
            <a:off x="961997" y="2439697"/>
            <a:ext cx="1895475" cy="189547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Process Improvement</a:t>
            </a:r>
            <a:endParaRPr lang="en-US" dirty="0"/>
          </a:p>
        </p:txBody>
      </p:sp>
      <p:sp>
        <p:nvSpPr>
          <p:cNvPr id="3" name="Content Placeholder 2"/>
          <p:cNvSpPr>
            <a:spLocks noGrp="1"/>
          </p:cNvSpPr>
          <p:nvPr>
            <p:ph idx="1"/>
          </p:nvPr>
        </p:nvSpPr>
        <p:spPr/>
        <p:txBody>
          <a:bodyPr/>
          <a:lstStyle/>
          <a:p>
            <a:r>
              <a:rPr lang="en-US" sz="2400" dirty="0" smtClean="0"/>
              <a:t>The cost of a process step must always be weighed against the cost of the implementation and the risk it mitigates</a:t>
            </a:r>
          </a:p>
        </p:txBody>
      </p:sp>
      <p:sp>
        <p:nvSpPr>
          <p:cNvPr id="4" name="Slide Number Placeholder 3"/>
          <p:cNvSpPr>
            <a:spLocks noGrp="1"/>
          </p:cNvSpPr>
          <p:nvPr>
            <p:ph type="sldNum" sz="quarter" idx="10"/>
          </p:nvPr>
        </p:nvSpPr>
        <p:spPr/>
        <p:txBody>
          <a:bodyPr/>
          <a:lstStyle/>
          <a:p>
            <a:r>
              <a:rPr lang="en-US" smtClean="0"/>
              <a:t>www.iist.org                     </a:t>
            </a:r>
            <a:fld id="{216ACB9E-0807-4F8E-BD4B-01F68AB73498}" type="slidenum">
              <a:rPr lang="en-US" smtClean="0"/>
              <a:pPr/>
              <a:t>25</a:t>
            </a:fld>
            <a:endParaRPr lang="en-US" dirty="0"/>
          </a:p>
        </p:txBody>
      </p:sp>
      <p:sp>
        <p:nvSpPr>
          <p:cNvPr id="5" name="Footer Placeholder 4"/>
          <p:cNvSpPr>
            <a:spLocks noGrp="1"/>
          </p:cNvSpPr>
          <p:nvPr>
            <p:ph type="ftr" sz="quarter" idx="11"/>
          </p:nvPr>
        </p:nvSpPr>
        <p:spPr/>
        <p:txBody>
          <a:bodyPr/>
          <a:lstStyle/>
          <a:p>
            <a:r>
              <a:rPr lang="en-US" smtClean="0"/>
              <a:t>© QualSys Solutions 2008</a:t>
            </a:r>
            <a:endParaRPr lang="en-US" dirty="0"/>
          </a:p>
        </p:txBody>
      </p:sp>
      <p:pic>
        <p:nvPicPr>
          <p:cNvPr id="6" name="Picture 4" descr="http://www.visualparadox.com/images/no-linking-allowed-main/scales.jpg"/>
          <p:cNvPicPr>
            <a:picLocks noChangeAspect="1" noChangeArrowheads="1"/>
          </p:cNvPicPr>
          <p:nvPr/>
        </p:nvPicPr>
        <p:blipFill>
          <a:blip r:embed="rId2" cstate="print"/>
          <a:srcRect/>
          <a:stretch>
            <a:fillRect/>
          </a:stretch>
        </p:blipFill>
        <p:spPr bwMode="auto">
          <a:xfrm>
            <a:off x="3975652" y="2871054"/>
            <a:ext cx="3951799" cy="2963849"/>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drive an agile peg in a CMMI hole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Barely sufficient processes and documentation</a:t>
            </a:r>
          </a:p>
          <a:p>
            <a:pPr marL="514350" indent="-514350">
              <a:buFont typeface="+mj-lt"/>
              <a:buAutoNum type="arabicPeriod"/>
            </a:pPr>
            <a:r>
              <a:rPr lang="en-US" dirty="0" smtClean="0"/>
              <a:t>Multi-cultural tolerance</a:t>
            </a:r>
          </a:p>
          <a:p>
            <a:pPr lvl="1"/>
            <a:r>
              <a:rPr lang="en-US" dirty="0" smtClean="0"/>
              <a:t>Peaceful co-existence of processes derived from very different philosophies</a:t>
            </a:r>
          </a:p>
          <a:p>
            <a:pPr marL="514350" indent="-514350">
              <a:buFont typeface="+mj-lt"/>
              <a:buAutoNum type="arabicPeriod"/>
            </a:pPr>
            <a:r>
              <a:rPr lang="en-US" dirty="0" smtClean="0"/>
              <a:t>Focus on the goal of traditional control structures</a:t>
            </a:r>
          </a:p>
          <a:p>
            <a:pPr lvl="1"/>
            <a:r>
              <a:rPr lang="en-US" dirty="0" smtClean="0"/>
              <a:t>Show how the goal can be met in innovative ways</a:t>
            </a:r>
            <a:endParaRPr lang="en-US" dirty="0"/>
          </a:p>
        </p:txBody>
      </p:sp>
      <p:sp>
        <p:nvSpPr>
          <p:cNvPr id="4" name="Slide Number Placeholder 3"/>
          <p:cNvSpPr>
            <a:spLocks noGrp="1"/>
          </p:cNvSpPr>
          <p:nvPr>
            <p:ph type="sldNum" sz="quarter" idx="10"/>
          </p:nvPr>
        </p:nvSpPr>
        <p:spPr/>
        <p:txBody>
          <a:bodyPr/>
          <a:lstStyle/>
          <a:p>
            <a:r>
              <a:rPr lang="en-US" dirty="0" smtClean="0"/>
              <a:t>www.iist.org                     </a:t>
            </a:r>
            <a:fld id="{216ACB9E-0807-4F8E-BD4B-01F68AB73498}" type="slidenum">
              <a:rPr lang="en-US" smtClean="0"/>
              <a:pPr/>
              <a:t>26</a:t>
            </a:fld>
            <a:endParaRPr lang="en-US" dirty="0"/>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p:txBody>
          <a:bodyPr/>
          <a:lstStyle/>
          <a:p>
            <a:r>
              <a:rPr lang="en-US"/>
              <a:t>Agile Development</a:t>
            </a:r>
          </a:p>
        </p:txBody>
      </p:sp>
      <p:sp>
        <p:nvSpPr>
          <p:cNvPr id="1190915" name="Rectangle 3"/>
          <p:cNvSpPr>
            <a:spLocks noGrp="1" noChangeArrowheads="1"/>
          </p:cNvSpPr>
          <p:nvPr>
            <p:ph idx="1"/>
          </p:nvPr>
        </p:nvSpPr>
        <p:spPr/>
        <p:txBody>
          <a:bodyPr/>
          <a:lstStyle/>
          <a:p>
            <a:r>
              <a:rPr lang="en-US" sz="2000" dirty="0"/>
              <a:t>Seeks to satisfy the customer through </a:t>
            </a:r>
            <a:r>
              <a:rPr lang="en-US" sz="2000" b="1" dirty="0"/>
              <a:t>early and continuous deployment</a:t>
            </a:r>
            <a:r>
              <a:rPr lang="en-US" sz="2000" dirty="0"/>
              <a:t> of software that adds value to the client</a:t>
            </a:r>
          </a:p>
          <a:p>
            <a:r>
              <a:rPr lang="en-US" sz="2000" b="1" dirty="0"/>
              <a:t>Welcomes changing requirements</a:t>
            </a:r>
            <a:r>
              <a:rPr lang="en-US" sz="2000" dirty="0"/>
              <a:t>, even late in development, if that is what is needed for the customer’s competitive advantage.</a:t>
            </a:r>
          </a:p>
          <a:p>
            <a:r>
              <a:rPr lang="en-US" sz="2000" b="1" dirty="0"/>
              <a:t>Produces working software on schedule</a:t>
            </a:r>
            <a:r>
              <a:rPr lang="en-US" sz="2000" dirty="0"/>
              <a:t> every few weeks.</a:t>
            </a:r>
          </a:p>
          <a:p>
            <a:r>
              <a:rPr lang="en-US" sz="2000" dirty="0"/>
              <a:t>Requires that </a:t>
            </a:r>
            <a:r>
              <a:rPr lang="en-US" sz="2000" b="1" dirty="0"/>
              <a:t>business people and developers work together daily</a:t>
            </a:r>
            <a:r>
              <a:rPr lang="en-US" sz="2000" dirty="0"/>
              <a:t> throughout the project.</a:t>
            </a:r>
          </a:p>
          <a:p>
            <a:r>
              <a:rPr lang="en-US" sz="2000" b="1" dirty="0"/>
              <a:t>Promotes face-to-face communication</a:t>
            </a:r>
            <a:r>
              <a:rPr lang="en-US" sz="2000" dirty="0"/>
              <a:t> as the most efficient and effective method of conveying information to and within a development team</a:t>
            </a:r>
          </a:p>
          <a:p>
            <a:endParaRPr lang="en-US" sz="2000" dirty="0"/>
          </a:p>
        </p:txBody>
      </p:sp>
      <p:sp>
        <p:nvSpPr>
          <p:cNvPr id="4" name="Slide Number Placeholder 4"/>
          <p:cNvSpPr>
            <a:spLocks noGrp="1"/>
          </p:cNvSpPr>
          <p:nvPr>
            <p:ph type="sldNum" sz="quarter" idx="10"/>
          </p:nvPr>
        </p:nvSpPr>
        <p:spPr/>
        <p:txBody>
          <a:bodyPr/>
          <a:lstStyle/>
          <a:p>
            <a:fld id="{173C4797-E1D9-4664-B035-EC7EDCB062E8}"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08E9A6D4-D50E-40AC-9B96-CE035C93907F}" type="slidenum">
              <a:rPr lang="en-US" smtClean="0"/>
              <a:pPr/>
              <a:t>28</a:t>
            </a:fld>
            <a:endParaRPr lang="en-US" dirty="0"/>
          </a:p>
        </p:txBody>
      </p:sp>
      <p:sp>
        <p:nvSpPr>
          <p:cNvPr id="1191938" name="Rectangle 2"/>
          <p:cNvSpPr>
            <a:spLocks noGrp="1" noChangeArrowheads="1"/>
          </p:cNvSpPr>
          <p:nvPr>
            <p:ph type="title"/>
          </p:nvPr>
        </p:nvSpPr>
        <p:spPr/>
        <p:txBody>
          <a:bodyPr/>
          <a:lstStyle/>
          <a:p>
            <a:r>
              <a:rPr lang="en-US"/>
              <a:t>Agile Development</a:t>
            </a:r>
          </a:p>
        </p:txBody>
      </p:sp>
      <p:sp>
        <p:nvSpPr>
          <p:cNvPr id="1191939" name="Rectangle 3"/>
          <p:cNvSpPr>
            <a:spLocks noGrp="1" noChangeArrowheads="1"/>
          </p:cNvSpPr>
          <p:nvPr>
            <p:ph type="body" idx="1"/>
          </p:nvPr>
        </p:nvSpPr>
        <p:spPr>
          <a:xfrm>
            <a:off x="1676400" y="1619250"/>
            <a:ext cx="6781800" cy="4476750"/>
          </a:xfrm>
        </p:spPr>
        <p:txBody>
          <a:bodyPr/>
          <a:lstStyle/>
          <a:p>
            <a:r>
              <a:rPr lang="en-US" sz="2000"/>
              <a:t>Uses </a:t>
            </a:r>
            <a:r>
              <a:rPr lang="en-US" sz="2000" b="1"/>
              <a:t>working software</a:t>
            </a:r>
            <a:r>
              <a:rPr lang="en-US" sz="2000"/>
              <a:t> as the primary measure of progress</a:t>
            </a:r>
          </a:p>
          <a:p>
            <a:r>
              <a:rPr lang="en-US" sz="2000"/>
              <a:t>Promotes </a:t>
            </a:r>
            <a:r>
              <a:rPr lang="en-US" sz="2000" b="1"/>
              <a:t>sustainable development</a:t>
            </a:r>
            <a:r>
              <a:rPr lang="en-US" sz="2000"/>
              <a:t>. The sponsors, developers, and users should be able to maintain a constant pace indefinitely.</a:t>
            </a:r>
          </a:p>
          <a:p>
            <a:r>
              <a:rPr lang="en-US" sz="2000"/>
              <a:t>Pays continuous attention to </a:t>
            </a:r>
            <a:r>
              <a:rPr lang="en-US" sz="2000" b="1"/>
              <a:t>technical excellence</a:t>
            </a:r>
            <a:r>
              <a:rPr lang="en-US" sz="2000"/>
              <a:t> and leverages good design to enable agility</a:t>
            </a:r>
          </a:p>
          <a:p>
            <a:r>
              <a:rPr lang="en-US" sz="2000" b="1"/>
              <a:t>Demands simplicity</a:t>
            </a:r>
            <a:r>
              <a:rPr lang="en-US" sz="2000"/>
              <a:t>. Always use the simplest thing that could possible work.</a:t>
            </a:r>
          </a:p>
          <a:p>
            <a:r>
              <a:rPr lang="en-US" sz="2000"/>
              <a:t>Relies on </a:t>
            </a:r>
            <a:r>
              <a:rPr lang="en-US" sz="2000" b="1"/>
              <a:t>self-organizing teams</a:t>
            </a:r>
            <a:r>
              <a:rPr lang="en-US" sz="2000"/>
              <a:t> to generate the best architectures, requirements and code in the most efficient way.</a:t>
            </a:r>
          </a:p>
          <a:p>
            <a:r>
              <a:rPr lang="en-US" sz="2000"/>
              <a:t>Asks the team to </a:t>
            </a:r>
            <a:r>
              <a:rPr lang="en-US" sz="2000" b="1"/>
              <a:t>reflect at regular intervals</a:t>
            </a:r>
            <a:r>
              <a:rPr lang="en-US" sz="2000"/>
              <a:t> on how to become more effective.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0404A247-B6AB-4E45-A5BF-C51955627860}" type="slidenum">
              <a:rPr lang="en-US" smtClean="0"/>
              <a:pPr/>
              <a:t>29</a:t>
            </a:fld>
            <a:endParaRPr lang="en-US" dirty="0"/>
          </a:p>
        </p:txBody>
      </p:sp>
      <p:sp>
        <p:nvSpPr>
          <p:cNvPr id="1198082" name="Rectangle 2"/>
          <p:cNvSpPr>
            <a:spLocks noGrp="1" noChangeArrowheads="1"/>
          </p:cNvSpPr>
          <p:nvPr>
            <p:ph type="title"/>
          </p:nvPr>
        </p:nvSpPr>
        <p:spPr/>
        <p:txBody>
          <a:bodyPr/>
          <a:lstStyle/>
          <a:p>
            <a:r>
              <a:rPr lang="en-US"/>
              <a:t>Agile Development</a:t>
            </a:r>
          </a:p>
        </p:txBody>
      </p:sp>
      <p:sp>
        <p:nvSpPr>
          <p:cNvPr id="1198083" name="Rectangle 3"/>
          <p:cNvSpPr>
            <a:spLocks noGrp="1" noChangeArrowheads="1"/>
          </p:cNvSpPr>
          <p:nvPr>
            <p:ph type="body" idx="1"/>
          </p:nvPr>
        </p:nvSpPr>
        <p:spPr>
          <a:xfrm>
            <a:off x="1676400" y="1619250"/>
            <a:ext cx="6781800" cy="4476750"/>
          </a:xfrm>
        </p:spPr>
        <p:txBody>
          <a:bodyPr/>
          <a:lstStyle/>
          <a:p>
            <a:pPr>
              <a:buFontTx/>
              <a:buNone/>
            </a:pPr>
            <a:r>
              <a:rPr lang="en-US" b="1" dirty="0"/>
              <a:t>Has testing at it’s heart and soul</a:t>
            </a:r>
          </a:p>
          <a:p>
            <a:r>
              <a:rPr lang="en-US" sz="2000" dirty="0"/>
              <a:t>Encourages test first development.</a:t>
            </a:r>
          </a:p>
          <a:p>
            <a:r>
              <a:rPr lang="en-US" sz="2000" dirty="0"/>
              <a:t>Automates both unit and system level tests so that regression  tests are continuously being run.</a:t>
            </a:r>
          </a:p>
          <a:p>
            <a:r>
              <a:rPr lang="en-US" sz="2000" dirty="0"/>
              <a:t>Uses tests as the official detailed requirements.</a:t>
            </a:r>
          </a:p>
          <a:p>
            <a:r>
              <a:rPr lang="en-US" sz="2000" dirty="0"/>
              <a:t>Requires that the client be an integral part of the team and give continuous feedback on all aspects of quality.</a:t>
            </a:r>
          </a:p>
          <a:p>
            <a:r>
              <a:rPr lang="en-US" sz="2000" dirty="0"/>
              <a:t>Deploys software early and frequently to ensure that the system meets all functional and quality requirements necessary to provide value to the stakeholders. </a:t>
            </a:r>
          </a:p>
          <a:p>
            <a:r>
              <a:rPr lang="en-US" sz="2000" dirty="0"/>
              <a:t>Integrates test professionals into the software development team.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5225"/>
            <a:ext cx="2133600" cy="476250"/>
          </a:xfrm>
          <a:prstGeom prst="rect">
            <a:avLst/>
          </a:prstGeom>
        </p:spPr>
        <p:txBody>
          <a:bodyPr/>
          <a:lstStyle/>
          <a:p>
            <a:fld id="{A1BB8CC4-FF15-47B6-8DE4-D3ECE91618DC}" type="slidenum">
              <a:rPr lang="en-US" smtClean="0"/>
              <a:pPr/>
              <a:t>3</a:t>
            </a:fld>
            <a:endParaRPr lang="en-US" dirty="0"/>
          </a:p>
        </p:txBody>
      </p:sp>
      <p:sp>
        <p:nvSpPr>
          <p:cNvPr id="117762" name="Rectangle 2"/>
          <p:cNvSpPr>
            <a:spLocks noGrp="1" noChangeArrowheads="1"/>
          </p:cNvSpPr>
          <p:nvPr>
            <p:ph type="title"/>
          </p:nvPr>
        </p:nvSpPr>
        <p:spPr/>
        <p:txBody>
          <a:bodyPr/>
          <a:lstStyle/>
          <a:p>
            <a:r>
              <a:rPr lang="en-US" sz="4000" dirty="0" smtClean="0"/>
              <a:t>Quasi </a:t>
            </a:r>
            <a:r>
              <a:rPr lang="en-US" sz="4000" dirty="0"/>
              <a:t>Agile </a:t>
            </a:r>
            <a:r>
              <a:rPr lang="en-US" sz="4000" dirty="0" smtClean="0"/>
              <a:t/>
            </a:r>
            <a:br>
              <a:rPr lang="en-US" sz="4000" dirty="0" smtClean="0"/>
            </a:br>
            <a:r>
              <a:rPr lang="en-US" sz="4000" dirty="0" smtClean="0"/>
              <a:t>Context</a:t>
            </a:r>
            <a:endParaRPr lang="en-US" sz="4000" dirty="0"/>
          </a:p>
        </p:txBody>
      </p:sp>
      <p:sp>
        <p:nvSpPr>
          <p:cNvPr id="117763" name="Rectangle 3"/>
          <p:cNvSpPr>
            <a:spLocks noGrp="1" noChangeArrowheads="1"/>
          </p:cNvSpPr>
          <p:nvPr>
            <p:ph type="body" idx="1"/>
          </p:nvPr>
        </p:nvSpPr>
        <p:spPr/>
        <p:txBody>
          <a:bodyPr/>
          <a:lstStyle/>
          <a:p>
            <a:pPr>
              <a:lnSpc>
                <a:spcPct val="80000"/>
              </a:lnSpc>
            </a:pPr>
            <a:r>
              <a:rPr lang="en-US" sz="2400" dirty="0"/>
              <a:t>In the end no one wins. </a:t>
            </a:r>
          </a:p>
          <a:p>
            <a:pPr>
              <a:lnSpc>
                <a:spcPct val="80000"/>
              </a:lnSpc>
            </a:pPr>
            <a:r>
              <a:rPr lang="en-US" sz="2400" dirty="0"/>
              <a:t>Because of the constraints of corporate policies and management edicts, developers can’t fully adopt agile practices. </a:t>
            </a:r>
          </a:p>
          <a:p>
            <a:pPr>
              <a:lnSpc>
                <a:spcPct val="80000"/>
              </a:lnSpc>
            </a:pPr>
            <a:r>
              <a:rPr lang="en-US" sz="2400" dirty="0"/>
              <a:t>Because the developers do adopt as much of the agile process as they can get away with, team leads find that traditional approaches to management don’t work. </a:t>
            </a:r>
          </a:p>
          <a:p>
            <a:pPr>
              <a:lnSpc>
                <a:spcPct val="80000"/>
              </a:lnSpc>
            </a:pPr>
            <a:r>
              <a:rPr lang="en-US" sz="2400" dirty="0"/>
              <a:t>Such projects must succeed in what I call a quasi agile development environment.</a:t>
            </a:r>
          </a:p>
          <a:p>
            <a:pPr>
              <a:lnSpc>
                <a:spcPct val="80000"/>
              </a:lnSpc>
            </a:pPr>
            <a:r>
              <a:rPr lang="en-US" sz="2400" dirty="0"/>
              <a:t>In my experience these quasi agile development environments characterize a large percentage of today’s significant software projects. Lack of explicit understanding of this reality, and failure to actively adapt to it, is causing significant problems in many software development organizations.</a:t>
            </a:r>
          </a:p>
        </p:txBody>
      </p:sp>
      <p:pic>
        <p:nvPicPr>
          <p:cNvPr id="6" name="Picture 5" descr="support"/>
          <p:cNvPicPr>
            <a:picLocks noChangeAspect="1" noChangeArrowheads="1"/>
          </p:cNvPicPr>
          <p:nvPr/>
        </p:nvPicPr>
        <p:blipFill>
          <a:blip r:embed="rId2"/>
          <a:srcRect/>
          <a:stretch>
            <a:fillRect/>
          </a:stretch>
        </p:blipFill>
        <p:spPr bwMode="auto">
          <a:xfrm>
            <a:off x="152400" y="228600"/>
            <a:ext cx="1484313" cy="1228725"/>
          </a:xfrm>
          <a:prstGeom prst="rect">
            <a:avLst/>
          </a:prstGeom>
          <a:noFill/>
        </p:spPr>
      </p:pic>
      <p:sp>
        <p:nvSpPr>
          <p:cNvPr id="7" name="Footer Placeholder 6"/>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4226" name="Rectangle 2"/>
          <p:cNvSpPr>
            <a:spLocks noGrp="1" noChangeArrowheads="1"/>
          </p:cNvSpPr>
          <p:nvPr>
            <p:ph type="title"/>
          </p:nvPr>
        </p:nvSpPr>
        <p:spPr/>
        <p:txBody>
          <a:bodyPr/>
          <a:lstStyle/>
          <a:p>
            <a:r>
              <a:rPr lang="en-US" smtClean="0"/>
              <a:t>Fixed Delivery Dates</a:t>
            </a:r>
            <a:endParaRPr lang="en-US"/>
          </a:p>
        </p:txBody>
      </p:sp>
      <p:sp>
        <p:nvSpPr>
          <p:cNvPr id="1204227" name="Rectangle 3"/>
          <p:cNvSpPr>
            <a:spLocks noGrp="1" noChangeArrowheads="1"/>
          </p:cNvSpPr>
          <p:nvPr>
            <p:ph idx="1"/>
          </p:nvPr>
        </p:nvSpPr>
        <p:spPr/>
        <p:txBody>
          <a:bodyPr/>
          <a:lstStyle/>
          <a:p>
            <a:r>
              <a:rPr lang="en-US" smtClean="0"/>
              <a:t>Delivery dates are fixed</a:t>
            </a:r>
          </a:p>
          <a:p>
            <a:r>
              <a:rPr lang="en-US" smtClean="0"/>
              <a:t>Scope is negotiated as necessary </a:t>
            </a:r>
          </a:p>
          <a:p>
            <a:endParaRPr lang="en-US"/>
          </a:p>
        </p:txBody>
      </p:sp>
      <p:sp>
        <p:nvSpPr>
          <p:cNvPr id="7" name="Slide Number Placeholder 4"/>
          <p:cNvSpPr>
            <a:spLocks noGrp="1"/>
          </p:cNvSpPr>
          <p:nvPr>
            <p:ph type="sldNum" sz="quarter" idx="11"/>
          </p:nvPr>
        </p:nvSpPr>
        <p:spPr/>
        <p:txBody>
          <a:bodyPr/>
          <a:lstStyle/>
          <a:p>
            <a:fld id="{C21C0B61-9130-48D3-8ECC-EADAA0349CAD}" type="slidenum">
              <a:rPr lang="en-US" smtClean="0"/>
              <a:pPr/>
              <a:t>30</a:t>
            </a:fld>
            <a:endParaRPr lang="en-US" dirty="0"/>
          </a:p>
        </p:txBody>
      </p:sp>
      <p:sp>
        <p:nvSpPr>
          <p:cNvPr id="1204228" name="WordArt 4"/>
          <p:cNvSpPr>
            <a:spLocks noChangeArrowheads="1" noChangeShapeType="1" noTextEdit="1"/>
          </p:cNvSpPr>
          <p:nvPr/>
        </p:nvSpPr>
        <p:spPr bwMode="auto">
          <a:xfrm>
            <a:off x="5789613" y="4500563"/>
            <a:ext cx="1809750" cy="1285875"/>
          </a:xfrm>
          <a:prstGeom prst="rect">
            <a:avLst/>
          </a:prstGeom>
        </p:spPr>
        <p:txBody>
          <a:bodyPr wrap="none" fromWordArt="1">
            <a:prstTxWarp prst="textSlantUp">
              <a:avLst>
                <a:gd name="adj" fmla="val 32056"/>
              </a:avLst>
            </a:prstTxWarp>
          </a:bodyPr>
          <a:lstStyle/>
          <a:p>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Feedback</a:t>
            </a:r>
          </a:p>
        </p:txBody>
      </p:sp>
      <p:sp>
        <p:nvSpPr>
          <p:cNvPr id="1204229" name="WordArt 5"/>
          <p:cNvSpPr>
            <a:spLocks noChangeArrowheads="1" noChangeShapeType="1" noTextEdit="1"/>
          </p:cNvSpPr>
          <p:nvPr/>
        </p:nvSpPr>
        <p:spPr bwMode="auto">
          <a:xfrm>
            <a:off x="1225550" y="4206875"/>
            <a:ext cx="2447925" cy="1285875"/>
          </a:xfrm>
          <a:prstGeom prst="rect">
            <a:avLst/>
          </a:prstGeom>
        </p:spPr>
        <p:txBody>
          <a:bodyPr wrap="none" fromWordArt="1">
            <a:prstTxWarp prst="textSlantUp">
              <a:avLst>
                <a:gd name="adj" fmla="val 32056"/>
              </a:avLst>
            </a:prstTxWarp>
          </a:bodyPr>
          <a:lstStyle/>
          <a:p>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Predictibility</a:t>
            </a:r>
          </a:p>
        </p:txBody>
      </p:sp>
      <p:sp>
        <p:nvSpPr>
          <p:cNvPr id="1204230" name="WordArt 6"/>
          <p:cNvSpPr>
            <a:spLocks noChangeArrowheads="1" noChangeShapeType="1" noTextEdit="1"/>
          </p:cNvSpPr>
          <p:nvPr/>
        </p:nvSpPr>
        <p:spPr bwMode="auto">
          <a:xfrm>
            <a:off x="4495800" y="3006725"/>
            <a:ext cx="971550" cy="1285875"/>
          </a:xfrm>
          <a:prstGeom prst="rect">
            <a:avLst/>
          </a:prstGeom>
        </p:spPr>
        <p:txBody>
          <a:bodyPr wrap="none" fromWordArt="1">
            <a:prstTxWarp prst="textSlantUp">
              <a:avLst>
                <a:gd name="adj" fmla="val 32056"/>
              </a:avLst>
            </a:prstTxWarp>
          </a:bodyPr>
          <a:lstStyle/>
          <a:p>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Trust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lide Number Placeholder 4"/>
          <p:cNvSpPr>
            <a:spLocks noGrp="1"/>
          </p:cNvSpPr>
          <p:nvPr>
            <p:ph type="sldNum" sz="quarter" idx="11"/>
          </p:nvPr>
        </p:nvSpPr>
        <p:spPr/>
        <p:txBody>
          <a:bodyPr/>
          <a:lstStyle/>
          <a:p>
            <a:fld id="{DDA2BDB2-BEF2-4E0D-A76A-C04627DA42DE}" type="slidenum">
              <a:rPr lang="en-US" smtClean="0"/>
              <a:pPr/>
              <a:t>31</a:t>
            </a:fld>
            <a:endParaRPr lang="en-US" dirty="0"/>
          </a:p>
        </p:txBody>
      </p:sp>
      <p:sp>
        <p:nvSpPr>
          <p:cNvPr id="999426" name="Rectangle 2"/>
          <p:cNvSpPr>
            <a:spLocks noGrp="1" noChangeArrowheads="1"/>
          </p:cNvSpPr>
          <p:nvPr>
            <p:ph type="title"/>
          </p:nvPr>
        </p:nvSpPr>
        <p:spPr/>
        <p:txBody>
          <a:bodyPr/>
          <a:lstStyle/>
          <a:p>
            <a:r>
              <a:rPr lang="en-US" dirty="0"/>
              <a:t>Frequent, Small Releases</a:t>
            </a:r>
          </a:p>
        </p:txBody>
      </p:sp>
      <p:sp>
        <p:nvSpPr>
          <p:cNvPr id="999427" name="Rectangle 3"/>
          <p:cNvSpPr>
            <a:spLocks noGrp="1" noChangeArrowheads="1"/>
          </p:cNvSpPr>
          <p:nvPr>
            <p:ph type="body" idx="1"/>
          </p:nvPr>
        </p:nvSpPr>
        <p:spPr/>
        <p:txBody>
          <a:bodyPr/>
          <a:lstStyle/>
          <a:p>
            <a:r>
              <a:rPr lang="en-US"/>
              <a:t>Based on iterative development</a:t>
            </a:r>
          </a:p>
          <a:p>
            <a:r>
              <a:rPr lang="en-US"/>
              <a:t>Very good for the development team</a:t>
            </a:r>
          </a:p>
          <a:p>
            <a:r>
              <a:rPr lang="en-US"/>
              <a:t>Time consuming, albeit necessary, for the client</a:t>
            </a:r>
          </a:p>
        </p:txBody>
      </p:sp>
      <p:sp>
        <p:nvSpPr>
          <p:cNvPr id="999428" name="Rectangle 4"/>
          <p:cNvSpPr>
            <a:spLocks noChangeArrowheads="1"/>
          </p:cNvSpPr>
          <p:nvPr/>
        </p:nvSpPr>
        <p:spPr bwMode="auto">
          <a:xfrm>
            <a:off x="3849688" y="3179763"/>
            <a:ext cx="3975100" cy="393700"/>
          </a:xfrm>
          <a:prstGeom prst="rect">
            <a:avLst/>
          </a:prstGeom>
          <a:noFill/>
          <a:ln w="9525">
            <a:noFill/>
            <a:miter lim="800000"/>
            <a:headEnd/>
            <a:tailEnd/>
          </a:ln>
          <a:effectLst/>
        </p:spPr>
        <p:txBody>
          <a:bodyPr anchor="b"/>
          <a:lstStyle/>
          <a:p>
            <a:pPr eaLnBrk="1" hangingPunct="1"/>
            <a:endParaRPr lang="en-US" sz="3600" b="1">
              <a:solidFill>
                <a:schemeClr val="tx2"/>
              </a:solidFill>
            </a:endParaRPr>
          </a:p>
        </p:txBody>
      </p:sp>
      <p:sp>
        <p:nvSpPr>
          <p:cNvPr id="999429" name="Rectangle 5"/>
          <p:cNvSpPr>
            <a:spLocks noChangeArrowheads="1"/>
          </p:cNvSpPr>
          <p:nvPr/>
        </p:nvSpPr>
        <p:spPr bwMode="auto">
          <a:xfrm>
            <a:off x="4719638" y="3887788"/>
            <a:ext cx="449262" cy="295275"/>
          </a:xfrm>
          <a:prstGeom prst="rect">
            <a:avLst/>
          </a:prstGeom>
          <a:blipFill dpi="0" rotWithShape="0">
            <a:blip r:embed="rId2"/>
            <a:srcRect/>
            <a:tile tx="0" ty="0" sx="100000" sy="100000" flip="none" algn="tl"/>
          </a:blipFill>
          <a:ln w="9525">
            <a:noFill/>
            <a:miter lim="800000"/>
            <a:headEnd/>
            <a:tailEnd/>
          </a:ln>
          <a:effectLst/>
        </p:spPr>
        <p:txBody>
          <a:bodyPr/>
          <a:lstStyle/>
          <a:p>
            <a:endParaRPr lang="en-US"/>
          </a:p>
        </p:txBody>
      </p:sp>
      <p:sp>
        <p:nvSpPr>
          <p:cNvPr id="999430" name="Rectangle 6"/>
          <p:cNvSpPr>
            <a:spLocks noChangeArrowheads="1"/>
          </p:cNvSpPr>
          <p:nvPr/>
        </p:nvSpPr>
        <p:spPr bwMode="auto">
          <a:xfrm>
            <a:off x="4719638" y="4183063"/>
            <a:ext cx="449262"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31" name="Rectangle 7"/>
          <p:cNvSpPr>
            <a:spLocks noChangeArrowheads="1"/>
          </p:cNvSpPr>
          <p:nvPr/>
        </p:nvSpPr>
        <p:spPr bwMode="auto">
          <a:xfrm>
            <a:off x="5168900" y="3887788"/>
            <a:ext cx="450850" cy="295275"/>
          </a:xfrm>
          <a:prstGeom prst="rect">
            <a:avLst/>
          </a:prstGeom>
          <a:blipFill dpi="0" rotWithShape="0">
            <a:blip r:embed="rId2"/>
            <a:srcRect/>
            <a:tile tx="0" ty="0" sx="100000" sy="100000" flip="none" algn="tl"/>
          </a:blipFill>
          <a:ln w="9525">
            <a:noFill/>
            <a:miter lim="800000"/>
            <a:headEnd/>
            <a:tailEnd/>
          </a:ln>
          <a:effectLst/>
        </p:spPr>
        <p:txBody>
          <a:bodyPr/>
          <a:lstStyle/>
          <a:p>
            <a:endParaRPr lang="en-US"/>
          </a:p>
        </p:txBody>
      </p:sp>
      <p:sp>
        <p:nvSpPr>
          <p:cNvPr id="999432" name="Rectangle 8"/>
          <p:cNvSpPr>
            <a:spLocks noChangeArrowheads="1"/>
          </p:cNvSpPr>
          <p:nvPr/>
        </p:nvSpPr>
        <p:spPr bwMode="auto">
          <a:xfrm>
            <a:off x="5168900" y="4183063"/>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33" name="Rectangle 9"/>
          <p:cNvSpPr>
            <a:spLocks noChangeArrowheads="1"/>
          </p:cNvSpPr>
          <p:nvPr/>
        </p:nvSpPr>
        <p:spPr bwMode="auto">
          <a:xfrm>
            <a:off x="5619750" y="3887788"/>
            <a:ext cx="450850" cy="295275"/>
          </a:xfrm>
          <a:prstGeom prst="rect">
            <a:avLst/>
          </a:prstGeom>
          <a:blipFill dpi="0" rotWithShape="0">
            <a:blip r:embed="rId2"/>
            <a:srcRect/>
            <a:tile tx="0" ty="0" sx="100000" sy="100000" flip="none" algn="tl"/>
          </a:blipFill>
          <a:ln w="9525">
            <a:noFill/>
            <a:miter lim="800000"/>
            <a:headEnd/>
            <a:tailEnd/>
          </a:ln>
          <a:effectLst/>
        </p:spPr>
        <p:txBody>
          <a:bodyPr/>
          <a:lstStyle/>
          <a:p>
            <a:endParaRPr lang="en-US"/>
          </a:p>
        </p:txBody>
      </p:sp>
      <p:sp>
        <p:nvSpPr>
          <p:cNvPr id="999434" name="Rectangle 10"/>
          <p:cNvSpPr>
            <a:spLocks noChangeArrowheads="1"/>
          </p:cNvSpPr>
          <p:nvPr/>
        </p:nvSpPr>
        <p:spPr bwMode="auto">
          <a:xfrm>
            <a:off x="5619750" y="4183063"/>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35" name="Rectangle 11"/>
          <p:cNvSpPr>
            <a:spLocks noChangeArrowheads="1"/>
          </p:cNvSpPr>
          <p:nvPr/>
        </p:nvSpPr>
        <p:spPr bwMode="auto">
          <a:xfrm>
            <a:off x="6070600" y="3887788"/>
            <a:ext cx="450850" cy="295275"/>
          </a:xfrm>
          <a:prstGeom prst="rect">
            <a:avLst/>
          </a:prstGeom>
          <a:blipFill dpi="0" rotWithShape="0">
            <a:blip r:embed="rId2"/>
            <a:srcRect/>
            <a:tile tx="0" ty="0" sx="100000" sy="100000" flip="none" algn="tl"/>
          </a:blipFill>
          <a:ln w="9525">
            <a:noFill/>
            <a:miter lim="800000"/>
            <a:headEnd/>
            <a:tailEnd/>
          </a:ln>
          <a:effectLst/>
        </p:spPr>
        <p:txBody>
          <a:bodyPr/>
          <a:lstStyle/>
          <a:p>
            <a:endParaRPr lang="en-US"/>
          </a:p>
        </p:txBody>
      </p:sp>
      <p:sp>
        <p:nvSpPr>
          <p:cNvPr id="999436" name="Rectangle 12"/>
          <p:cNvSpPr>
            <a:spLocks noChangeArrowheads="1"/>
          </p:cNvSpPr>
          <p:nvPr/>
        </p:nvSpPr>
        <p:spPr bwMode="auto">
          <a:xfrm>
            <a:off x="6070600" y="4183063"/>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37" name="Rectangle 13"/>
          <p:cNvSpPr>
            <a:spLocks noChangeArrowheads="1"/>
          </p:cNvSpPr>
          <p:nvPr/>
        </p:nvSpPr>
        <p:spPr bwMode="auto">
          <a:xfrm>
            <a:off x="4719638" y="4359275"/>
            <a:ext cx="449262" cy="295275"/>
          </a:xfrm>
          <a:prstGeom prst="rect">
            <a:avLst/>
          </a:prstGeom>
          <a:blipFill dpi="0" rotWithShape="0">
            <a:blip r:embed="rId4"/>
            <a:srcRect/>
            <a:tile tx="0" ty="0" sx="100000" sy="100000" flip="none" algn="tl"/>
          </a:blipFill>
          <a:ln w="9525">
            <a:solidFill>
              <a:srgbClr val="0000CC"/>
            </a:solidFill>
            <a:miter lim="800000"/>
            <a:headEnd/>
            <a:tailEnd/>
          </a:ln>
          <a:effectLst/>
        </p:spPr>
        <p:txBody>
          <a:bodyPr/>
          <a:lstStyle/>
          <a:p>
            <a:endParaRPr lang="en-US"/>
          </a:p>
        </p:txBody>
      </p:sp>
      <p:sp>
        <p:nvSpPr>
          <p:cNvPr id="999438" name="Rectangle 14"/>
          <p:cNvSpPr>
            <a:spLocks noChangeArrowheads="1"/>
          </p:cNvSpPr>
          <p:nvPr/>
        </p:nvSpPr>
        <p:spPr bwMode="auto">
          <a:xfrm>
            <a:off x="4719638" y="4359275"/>
            <a:ext cx="455612" cy="6350"/>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39" name="Rectangle 15"/>
          <p:cNvSpPr>
            <a:spLocks noChangeArrowheads="1"/>
          </p:cNvSpPr>
          <p:nvPr/>
        </p:nvSpPr>
        <p:spPr bwMode="auto">
          <a:xfrm>
            <a:off x="5168900" y="4359275"/>
            <a:ext cx="6350" cy="301625"/>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40" name="Rectangle 16"/>
          <p:cNvSpPr>
            <a:spLocks noChangeArrowheads="1"/>
          </p:cNvSpPr>
          <p:nvPr/>
        </p:nvSpPr>
        <p:spPr bwMode="auto">
          <a:xfrm>
            <a:off x="4719638" y="4654550"/>
            <a:ext cx="449262" cy="6350"/>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41" name="Rectangle 17"/>
          <p:cNvSpPr>
            <a:spLocks noChangeArrowheads="1"/>
          </p:cNvSpPr>
          <p:nvPr/>
        </p:nvSpPr>
        <p:spPr bwMode="auto">
          <a:xfrm>
            <a:off x="4719638" y="4359275"/>
            <a:ext cx="6350" cy="295275"/>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42" name="Rectangle 18"/>
          <p:cNvSpPr>
            <a:spLocks noChangeArrowheads="1"/>
          </p:cNvSpPr>
          <p:nvPr/>
        </p:nvSpPr>
        <p:spPr bwMode="auto">
          <a:xfrm>
            <a:off x="5168900" y="4359275"/>
            <a:ext cx="450850" cy="295275"/>
          </a:xfrm>
          <a:prstGeom prst="rect">
            <a:avLst/>
          </a:prstGeom>
          <a:blipFill dpi="0" rotWithShape="0">
            <a:blip r:embed="rId5"/>
            <a:srcRect/>
            <a:tile tx="0" ty="0" sx="100000" sy="100000" flip="none" algn="tl"/>
          </a:blipFill>
          <a:ln w="9525">
            <a:solidFill>
              <a:srgbClr val="0000CC"/>
            </a:solidFill>
            <a:miter lim="800000"/>
            <a:headEnd/>
            <a:tailEnd/>
          </a:ln>
          <a:effectLst/>
        </p:spPr>
        <p:txBody>
          <a:bodyPr/>
          <a:lstStyle/>
          <a:p>
            <a:endParaRPr lang="en-US"/>
          </a:p>
        </p:txBody>
      </p:sp>
      <p:sp>
        <p:nvSpPr>
          <p:cNvPr id="999443" name="Rectangle 19"/>
          <p:cNvSpPr>
            <a:spLocks noChangeArrowheads="1"/>
          </p:cNvSpPr>
          <p:nvPr/>
        </p:nvSpPr>
        <p:spPr bwMode="auto">
          <a:xfrm>
            <a:off x="5168900" y="4359275"/>
            <a:ext cx="458788" cy="6350"/>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44" name="Rectangle 20"/>
          <p:cNvSpPr>
            <a:spLocks noChangeArrowheads="1"/>
          </p:cNvSpPr>
          <p:nvPr/>
        </p:nvSpPr>
        <p:spPr bwMode="auto">
          <a:xfrm>
            <a:off x="5619750" y="4359275"/>
            <a:ext cx="7938" cy="301625"/>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45" name="Rectangle 21"/>
          <p:cNvSpPr>
            <a:spLocks noChangeArrowheads="1"/>
          </p:cNvSpPr>
          <p:nvPr/>
        </p:nvSpPr>
        <p:spPr bwMode="auto">
          <a:xfrm>
            <a:off x="5168900" y="4654550"/>
            <a:ext cx="450850" cy="6350"/>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46" name="Rectangle 22"/>
          <p:cNvSpPr>
            <a:spLocks noChangeArrowheads="1"/>
          </p:cNvSpPr>
          <p:nvPr/>
        </p:nvSpPr>
        <p:spPr bwMode="auto">
          <a:xfrm>
            <a:off x="5168900" y="4359275"/>
            <a:ext cx="6350" cy="295275"/>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47" name="Rectangle 23"/>
          <p:cNvSpPr>
            <a:spLocks noChangeArrowheads="1"/>
          </p:cNvSpPr>
          <p:nvPr/>
        </p:nvSpPr>
        <p:spPr bwMode="auto">
          <a:xfrm>
            <a:off x="5619750" y="4359275"/>
            <a:ext cx="450850" cy="295275"/>
          </a:xfrm>
          <a:prstGeom prst="rect">
            <a:avLst/>
          </a:prstGeom>
          <a:blipFill dpi="0" rotWithShape="0">
            <a:blip r:embed="rId6"/>
            <a:srcRect/>
            <a:tile tx="0" ty="0" sx="100000" sy="100000" flip="none" algn="tl"/>
          </a:blipFill>
          <a:ln w="9525">
            <a:solidFill>
              <a:srgbClr val="0000CC"/>
            </a:solidFill>
            <a:miter lim="800000"/>
            <a:headEnd/>
            <a:tailEnd/>
          </a:ln>
          <a:effectLst/>
        </p:spPr>
        <p:txBody>
          <a:bodyPr/>
          <a:lstStyle/>
          <a:p>
            <a:endParaRPr lang="en-US"/>
          </a:p>
        </p:txBody>
      </p:sp>
      <p:sp>
        <p:nvSpPr>
          <p:cNvPr id="999448" name="Rectangle 24"/>
          <p:cNvSpPr>
            <a:spLocks noChangeArrowheads="1"/>
          </p:cNvSpPr>
          <p:nvPr/>
        </p:nvSpPr>
        <p:spPr bwMode="auto">
          <a:xfrm>
            <a:off x="5619750" y="4359275"/>
            <a:ext cx="455613" cy="6350"/>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49" name="Rectangle 25"/>
          <p:cNvSpPr>
            <a:spLocks noChangeArrowheads="1"/>
          </p:cNvSpPr>
          <p:nvPr/>
        </p:nvSpPr>
        <p:spPr bwMode="auto">
          <a:xfrm>
            <a:off x="6070600" y="4359275"/>
            <a:ext cx="4763" cy="301625"/>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50" name="Rectangle 26"/>
          <p:cNvSpPr>
            <a:spLocks noChangeArrowheads="1"/>
          </p:cNvSpPr>
          <p:nvPr/>
        </p:nvSpPr>
        <p:spPr bwMode="auto">
          <a:xfrm>
            <a:off x="5619750" y="4654550"/>
            <a:ext cx="450850" cy="6350"/>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51" name="Rectangle 27"/>
          <p:cNvSpPr>
            <a:spLocks noChangeArrowheads="1"/>
          </p:cNvSpPr>
          <p:nvPr/>
        </p:nvSpPr>
        <p:spPr bwMode="auto">
          <a:xfrm>
            <a:off x="5619750" y="4359275"/>
            <a:ext cx="7938" cy="295275"/>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52" name="Rectangle 28"/>
          <p:cNvSpPr>
            <a:spLocks noChangeArrowheads="1"/>
          </p:cNvSpPr>
          <p:nvPr/>
        </p:nvSpPr>
        <p:spPr bwMode="auto">
          <a:xfrm>
            <a:off x="6070600" y="4359275"/>
            <a:ext cx="450850" cy="295275"/>
          </a:xfrm>
          <a:prstGeom prst="rect">
            <a:avLst/>
          </a:prstGeom>
          <a:blipFill dpi="0" rotWithShape="0">
            <a:blip r:embed="rId4"/>
            <a:srcRect/>
            <a:tile tx="0" ty="0" sx="100000" sy="100000" flip="none" algn="tl"/>
          </a:blipFill>
          <a:ln w="9525">
            <a:solidFill>
              <a:srgbClr val="0000CC"/>
            </a:solidFill>
            <a:miter lim="800000"/>
            <a:headEnd/>
            <a:tailEnd/>
          </a:ln>
          <a:effectLst/>
        </p:spPr>
        <p:txBody>
          <a:bodyPr/>
          <a:lstStyle/>
          <a:p>
            <a:endParaRPr lang="en-US"/>
          </a:p>
        </p:txBody>
      </p:sp>
      <p:sp>
        <p:nvSpPr>
          <p:cNvPr id="999453" name="Rectangle 29"/>
          <p:cNvSpPr>
            <a:spLocks noChangeArrowheads="1"/>
          </p:cNvSpPr>
          <p:nvPr/>
        </p:nvSpPr>
        <p:spPr bwMode="auto">
          <a:xfrm>
            <a:off x="6070600" y="4359275"/>
            <a:ext cx="455613" cy="6350"/>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54" name="Rectangle 30"/>
          <p:cNvSpPr>
            <a:spLocks noChangeArrowheads="1"/>
          </p:cNvSpPr>
          <p:nvPr/>
        </p:nvSpPr>
        <p:spPr bwMode="auto">
          <a:xfrm>
            <a:off x="6521450" y="4359275"/>
            <a:ext cx="4763" cy="301625"/>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55" name="Rectangle 31"/>
          <p:cNvSpPr>
            <a:spLocks noChangeArrowheads="1"/>
          </p:cNvSpPr>
          <p:nvPr/>
        </p:nvSpPr>
        <p:spPr bwMode="auto">
          <a:xfrm>
            <a:off x="6070600" y="4654550"/>
            <a:ext cx="450850" cy="6350"/>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56" name="Rectangle 32"/>
          <p:cNvSpPr>
            <a:spLocks noChangeArrowheads="1"/>
          </p:cNvSpPr>
          <p:nvPr/>
        </p:nvSpPr>
        <p:spPr bwMode="auto">
          <a:xfrm>
            <a:off x="6070600" y="4359275"/>
            <a:ext cx="4763" cy="295275"/>
          </a:xfrm>
          <a:prstGeom prst="rect">
            <a:avLst/>
          </a:prstGeom>
          <a:blipFill dpi="0" rotWithShape="0">
            <a:blip r:embed="rId3"/>
            <a:srcRect/>
            <a:tile tx="0" ty="0" sx="100000" sy="100000" flip="none" algn="tl"/>
          </a:blipFill>
          <a:ln w="9525">
            <a:solidFill>
              <a:srgbClr val="0000CC"/>
            </a:solidFill>
            <a:miter lim="800000"/>
            <a:headEnd/>
            <a:tailEnd/>
          </a:ln>
          <a:effectLst/>
        </p:spPr>
        <p:txBody>
          <a:bodyPr/>
          <a:lstStyle/>
          <a:p>
            <a:endParaRPr lang="en-US"/>
          </a:p>
        </p:txBody>
      </p:sp>
      <p:sp>
        <p:nvSpPr>
          <p:cNvPr id="999457" name="Rectangle 33"/>
          <p:cNvSpPr>
            <a:spLocks noChangeArrowheads="1"/>
          </p:cNvSpPr>
          <p:nvPr/>
        </p:nvSpPr>
        <p:spPr bwMode="auto">
          <a:xfrm>
            <a:off x="4719638" y="4830763"/>
            <a:ext cx="449262" cy="295275"/>
          </a:xfrm>
          <a:prstGeom prst="rect">
            <a:avLst/>
          </a:prstGeom>
          <a:blipFill dpi="0" rotWithShape="0">
            <a:blip r:embed="rId5"/>
            <a:srcRect/>
            <a:tile tx="0" ty="0" sx="100000" sy="100000" flip="none" algn="tl"/>
          </a:blipFill>
          <a:ln w="9525">
            <a:noFill/>
            <a:miter lim="800000"/>
            <a:headEnd/>
            <a:tailEnd/>
          </a:ln>
          <a:effectLst/>
        </p:spPr>
        <p:txBody>
          <a:bodyPr/>
          <a:lstStyle/>
          <a:p>
            <a:endParaRPr lang="en-US"/>
          </a:p>
        </p:txBody>
      </p:sp>
      <p:sp>
        <p:nvSpPr>
          <p:cNvPr id="999458" name="Rectangle 34"/>
          <p:cNvSpPr>
            <a:spLocks noChangeArrowheads="1"/>
          </p:cNvSpPr>
          <p:nvPr/>
        </p:nvSpPr>
        <p:spPr bwMode="auto">
          <a:xfrm>
            <a:off x="4719638" y="5126038"/>
            <a:ext cx="449262"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59" name="Rectangle 35"/>
          <p:cNvSpPr>
            <a:spLocks noChangeArrowheads="1"/>
          </p:cNvSpPr>
          <p:nvPr/>
        </p:nvSpPr>
        <p:spPr bwMode="auto">
          <a:xfrm>
            <a:off x="5168900" y="4830763"/>
            <a:ext cx="450850" cy="295275"/>
          </a:xfrm>
          <a:prstGeom prst="rect">
            <a:avLst/>
          </a:prstGeom>
          <a:blipFill dpi="0" rotWithShape="0">
            <a:blip r:embed="rId5"/>
            <a:srcRect/>
            <a:tile tx="0" ty="0" sx="100000" sy="100000" flip="none" algn="tl"/>
          </a:blipFill>
          <a:ln w="9525">
            <a:noFill/>
            <a:miter lim="800000"/>
            <a:headEnd/>
            <a:tailEnd/>
          </a:ln>
          <a:effectLst/>
        </p:spPr>
        <p:txBody>
          <a:bodyPr/>
          <a:lstStyle/>
          <a:p>
            <a:endParaRPr lang="en-US"/>
          </a:p>
        </p:txBody>
      </p:sp>
      <p:sp>
        <p:nvSpPr>
          <p:cNvPr id="999460" name="Rectangle 36"/>
          <p:cNvSpPr>
            <a:spLocks noChangeArrowheads="1"/>
          </p:cNvSpPr>
          <p:nvPr/>
        </p:nvSpPr>
        <p:spPr bwMode="auto">
          <a:xfrm>
            <a:off x="5168900" y="5126038"/>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61" name="Rectangle 37"/>
          <p:cNvSpPr>
            <a:spLocks noChangeArrowheads="1"/>
          </p:cNvSpPr>
          <p:nvPr/>
        </p:nvSpPr>
        <p:spPr bwMode="auto">
          <a:xfrm>
            <a:off x="5619750" y="4830763"/>
            <a:ext cx="450850" cy="295275"/>
          </a:xfrm>
          <a:prstGeom prst="rect">
            <a:avLst/>
          </a:prstGeom>
          <a:blipFill dpi="0" rotWithShape="0">
            <a:blip r:embed="rId5"/>
            <a:srcRect/>
            <a:tile tx="0" ty="0" sx="100000" sy="100000" flip="none" algn="tl"/>
          </a:blipFill>
          <a:ln w="9525">
            <a:noFill/>
            <a:miter lim="800000"/>
            <a:headEnd/>
            <a:tailEnd/>
          </a:ln>
          <a:effectLst/>
        </p:spPr>
        <p:txBody>
          <a:bodyPr/>
          <a:lstStyle/>
          <a:p>
            <a:endParaRPr lang="en-US"/>
          </a:p>
        </p:txBody>
      </p:sp>
      <p:sp>
        <p:nvSpPr>
          <p:cNvPr id="999462" name="Rectangle 38"/>
          <p:cNvSpPr>
            <a:spLocks noChangeArrowheads="1"/>
          </p:cNvSpPr>
          <p:nvPr/>
        </p:nvSpPr>
        <p:spPr bwMode="auto">
          <a:xfrm>
            <a:off x="5619750" y="5126038"/>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63" name="Rectangle 39"/>
          <p:cNvSpPr>
            <a:spLocks noChangeArrowheads="1"/>
          </p:cNvSpPr>
          <p:nvPr/>
        </p:nvSpPr>
        <p:spPr bwMode="auto">
          <a:xfrm>
            <a:off x="6070600" y="4830763"/>
            <a:ext cx="450850" cy="295275"/>
          </a:xfrm>
          <a:prstGeom prst="rect">
            <a:avLst/>
          </a:prstGeom>
          <a:blipFill dpi="0" rotWithShape="0">
            <a:blip r:embed="rId5"/>
            <a:srcRect/>
            <a:tile tx="0" ty="0" sx="100000" sy="100000" flip="none" algn="tl"/>
          </a:blipFill>
          <a:ln w="9525">
            <a:noFill/>
            <a:miter lim="800000"/>
            <a:headEnd/>
            <a:tailEnd/>
          </a:ln>
          <a:effectLst/>
        </p:spPr>
        <p:txBody>
          <a:bodyPr/>
          <a:lstStyle/>
          <a:p>
            <a:endParaRPr lang="en-US"/>
          </a:p>
        </p:txBody>
      </p:sp>
      <p:sp>
        <p:nvSpPr>
          <p:cNvPr id="999464" name="Rectangle 40"/>
          <p:cNvSpPr>
            <a:spLocks noChangeArrowheads="1"/>
          </p:cNvSpPr>
          <p:nvPr/>
        </p:nvSpPr>
        <p:spPr bwMode="auto">
          <a:xfrm>
            <a:off x="6070600" y="5126038"/>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65" name="Rectangle 41"/>
          <p:cNvSpPr>
            <a:spLocks noChangeArrowheads="1"/>
          </p:cNvSpPr>
          <p:nvPr/>
        </p:nvSpPr>
        <p:spPr bwMode="auto">
          <a:xfrm>
            <a:off x="4719638" y="5362575"/>
            <a:ext cx="449262" cy="295275"/>
          </a:xfrm>
          <a:prstGeom prst="rect">
            <a:avLst/>
          </a:prstGeom>
          <a:blipFill dpi="0" rotWithShape="0">
            <a:blip r:embed="rId5"/>
            <a:srcRect/>
            <a:tile tx="0" ty="0" sx="100000" sy="100000" flip="none" algn="tl"/>
          </a:blipFill>
          <a:ln w="9525">
            <a:noFill/>
            <a:miter lim="800000"/>
            <a:headEnd/>
            <a:tailEnd/>
          </a:ln>
          <a:effectLst/>
        </p:spPr>
        <p:txBody>
          <a:bodyPr/>
          <a:lstStyle/>
          <a:p>
            <a:endParaRPr lang="en-US"/>
          </a:p>
        </p:txBody>
      </p:sp>
      <p:sp>
        <p:nvSpPr>
          <p:cNvPr id="999466" name="Rectangle 42"/>
          <p:cNvSpPr>
            <a:spLocks noChangeArrowheads="1"/>
          </p:cNvSpPr>
          <p:nvPr/>
        </p:nvSpPr>
        <p:spPr bwMode="auto">
          <a:xfrm>
            <a:off x="4719638" y="5362575"/>
            <a:ext cx="455612"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67" name="Rectangle 43"/>
          <p:cNvSpPr>
            <a:spLocks noChangeArrowheads="1"/>
          </p:cNvSpPr>
          <p:nvPr/>
        </p:nvSpPr>
        <p:spPr bwMode="auto">
          <a:xfrm>
            <a:off x="4719638" y="5657850"/>
            <a:ext cx="449262"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68" name="Rectangle 44"/>
          <p:cNvSpPr>
            <a:spLocks noChangeArrowheads="1"/>
          </p:cNvSpPr>
          <p:nvPr/>
        </p:nvSpPr>
        <p:spPr bwMode="auto">
          <a:xfrm>
            <a:off x="5168900" y="5362575"/>
            <a:ext cx="450850" cy="295275"/>
          </a:xfrm>
          <a:prstGeom prst="rect">
            <a:avLst/>
          </a:prstGeom>
          <a:blipFill dpi="0" rotWithShape="0">
            <a:blip r:embed="rId4"/>
            <a:srcRect/>
            <a:tile tx="0" ty="0" sx="100000" sy="100000" flip="none" algn="tl"/>
          </a:blipFill>
          <a:ln w="9525">
            <a:noFill/>
            <a:miter lim="800000"/>
            <a:headEnd/>
            <a:tailEnd/>
          </a:ln>
          <a:effectLst/>
        </p:spPr>
        <p:txBody>
          <a:bodyPr/>
          <a:lstStyle/>
          <a:p>
            <a:endParaRPr lang="en-US"/>
          </a:p>
        </p:txBody>
      </p:sp>
      <p:sp>
        <p:nvSpPr>
          <p:cNvPr id="999469" name="Rectangle 45"/>
          <p:cNvSpPr>
            <a:spLocks noChangeArrowheads="1"/>
          </p:cNvSpPr>
          <p:nvPr/>
        </p:nvSpPr>
        <p:spPr bwMode="auto">
          <a:xfrm>
            <a:off x="5168900" y="5362575"/>
            <a:ext cx="458788"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70" name="Rectangle 46"/>
          <p:cNvSpPr>
            <a:spLocks noChangeArrowheads="1"/>
          </p:cNvSpPr>
          <p:nvPr/>
        </p:nvSpPr>
        <p:spPr bwMode="auto">
          <a:xfrm>
            <a:off x="5168900" y="5657850"/>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71" name="Rectangle 47"/>
          <p:cNvSpPr>
            <a:spLocks noChangeArrowheads="1"/>
          </p:cNvSpPr>
          <p:nvPr/>
        </p:nvSpPr>
        <p:spPr bwMode="auto">
          <a:xfrm>
            <a:off x="5619750" y="5362575"/>
            <a:ext cx="450850" cy="295275"/>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72" name="Rectangle 48"/>
          <p:cNvSpPr>
            <a:spLocks noChangeArrowheads="1"/>
          </p:cNvSpPr>
          <p:nvPr/>
        </p:nvSpPr>
        <p:spPr bwMode="auto">
          <a:xfrm>
            <a:off x="5619750" y="5362575"/>
            <a:ext cx="455613"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73" name="Rectangle 49"/>
          <p:cNvSpPr>
            <a:spLocks noChangeArrowheads="1"/>
          </p:cNvSpPr>
          <p:nvPr/>
        </p:nvSpPr>
        <p:spPr bwMode="auto">
          <a:xfrm>
            <a:off x="5619750" y="5657850"/>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74" name="Rectangle 50"/>
          <p:cNvSpPr>
            <a:spLocks noChangeArrowheads="1"/>
          </p:cNvSpPr>
          <p:nvPr/>
        </p:nvSpPr>
        <p:spPr bwMode="auto">
          <a:xfrm>
            <a:off x="6070600" y="5362575"/>
            <a:ext cx="450850" cy="295275"/>
          </a:xfrm>
          <a:prstGeom prst="rect">
            <a:avLst/>
          </a:prstGeom>
          <a:blipFill dpi="0" rotWithShape="0">
            <a:blip r:embed="rId5"/>
            <a:srcRect/>
            <a:tile tx="0" ty="0" sx="100000" sy="100000" flip="none" algn="tl"/>
          </a:blipFill>
          <a:ln w="9525">
            <a:noFill/>
            <a:miter lim="800000"/>
            <a:headEnd/>
            <a:tailEnd/>
          </a:ln>
          <a:effectLst/>
        </p:spPr>
        <p:txBody>
          <a:bodyPr/>
          <a:lstStyle/>
          <a:p>
            <a:endParaRPr lang="en-US"/>
          </a:p>
        </p:txBody>
      </p:sp>
      <p:sp>
        <p:nvSpPr>
          <p:cNvPr id="999475" name="Rectangle 51"/>
          <p:cNvSpPr>
            <a:spLocks noChangeArrowheads="1"/>
          </p:cNvSpPr>
          <p:nvPr/>
        </p:nvSpPr>
        <p:spPr bwMode="auto">
          <a:xfrm>
            <a:off x="6070600" y="5362575"/>
            <a:ext cx="455613"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76" name="Rectangle 52"/>
          <p:cNvSpPr>
            <a:spLocks noChangeArrowheads="1"/>
          </p:cNvSpPr>
          <p:nvPr/>
        </p:nvSpPr>
        <p:spPr bwMode="auto">
          <a:xfrm>
            <a:off x="6070600" y="5657850"/>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77" name="Rectangle 53"/>
          <p:cNvSpPr>
            <a:spLocks noChangeArrowheads="1"/>
          </p:cNvSpPr>
          <p:nvPr/>
        </p:nvSpPr>
        <p:spPr bwMode="auto">
          <a:xfrm>
            <a:off x="4719638" y="5835650"/>
            <a:ext cx="449262" cy="293688"/>
          </a:xfrm>
          <a:prstGeom prst="rect">
            <a:avLst/>
          </a:prstGeom>
          <a:blipFill dpi="0" rotWithShape="0">
            <a:blip r:embed="rId4"/>
            <a:srcRect/>
            <a:tile tx="0" ty="0" sx="100000" sy="100000" flip="none" algn="tl"/>
          </a:blipFill>
          <a:ln w="9525">
            <a:noFill/>
            <a:miter lim="800000"/>
            <a:headEnd/>
            <a:tailEnd/>
          </a:ln>
          <a:effectLst/>
        </p:spPr>
        <p:txBody>
          <a:bodyPr/>
          <a:lstStyle/>
          <a:p>
            <a:endParaRPr lang="en-US"/>
          </a:p>
        </p:txBody>
      </p:sp>
      <p:sp>
        <p:nvSpPr>
          <p:cNvPr id="999478" name="Rectangle 54"/>
          <p:cNvSpPr>
            <a:spLocks noChangeArrowheads="1"/>
          </p:cNvSpPr>
          <p:nvPr/>
        </p:nvSpPr>
        <p:spPr bwMode="auto">
          <a:xfrm>
            <a:off x="4719638" y="5835650"/>
            <a:ext cx="455612"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79" name="Rectangle 55"/>
          <p:cNvSpPr>
            <a:spLocks noChangeArrowheads="1"/>
          </p:cNvSpPr>
          <p:nvPr/>
        </p:nvSpPr>
        <p:spPr bwMode="auto">
          <a:xfrm>
            <a:off x="4719638" y="6129338"/>
            <a:ext cx="449262"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80" name="Rectangle 56"/>
          <p:cNvSpPr>
            <a:spLocks noChangeArrowheads="1"/>
          </p:cNvSpPr>
          <p:nvPr/>
        </p:nvSpPr>
        <p:spPr bwMode="auto">
          <a:xfrm>
            <a:off x="5168900" y="5835650"/>
            <a:ext cx="450850" cy="293688"/>
          </a:xfrm>
          <a:prstGeom prst="rect">
            <a:avLst/>
          </a:prstGeom>
          <a:blipFill dpi="0" rotWithShape="0">
            <a:blip r:embed="rId6"/>
            <a:srcRect/>
            <a:tile tx="0" ty="0" sx="100000" sy="100000" flip="none" algn="tl"/>
          </a:blipFill>
          <a:ln w="9525">
            <a:noFill/>
            <a:miter lim="800000"/>
            <a:headEnd/>
            <a:tailEnd/>
          </a:ln>
          <a:effectLst/>
        </p:spPr>
        <p:txBody>
          <a:bodyPr/>
          <a:lstStyle/>
          <a:p>
            <a:endParaRPr lang="en-US"/>
          </a:p>
        </p:txBody>
      </p:sp>
      <p:sp>
        <p:nvSpPr>
          <p:cNvPr id="999481" name="Rectangle 57"/>
          <p:cNvSpPr>
            <a:spLocks noChangeArrowheads="1"/>
          </p:cNvSpPr>
          <p:nvPr/>
        </p:nvSpPr>
        <p:spPr bwMode="auto">
          <a:xfrm>
            <a:off x="5168900" y="5835650"/>
            <a:ext cx="458788"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82" name="Rectangle 58"/>
          <p:cNvSpPr>
            <a:spLocks noChangeArrowheads="1"/>
          </p:cNvSpPr>
          <p:nvPr/>
        </p:nvSpPr>
        <p:spPr bwMode="auto">
          <a:xfrm>
            <a:off x="5168900" y="6129338"/>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83" name="Rectangle 59"/>
          <p:cNvSpPr>
            <a:spLocks noChangeArrowheads="1"/>
          </p:cNvSpPr>
          <p:nvPr/>
        </p:nvSpPr>
        <p:spPr bwMode="auto">
          <a:xfrm>
            <a:off x="5619750" y="5835650"/>
            <a:ext cx="450850" cy="293688"/>
          </a:xfrm>
          <a:prstGeom prst="rect">
            <a:avLst/>
          </a:prstGeom>
          <a:blipFill dpi="0" rotWithShape="0">
            <a:blip r:embed="rId4"/>
            <a:srcRect/>
            <a:tile tx="0" ty="0" sx="100000" sy="100000" flip="none" algn="tl"/>
          </a:blipFill>
          <a:ln w="9525">
            <a:noFill/>
            <a:miter lim="800000"/>
            <a:headEnd/>
            <a:tailEnd/>
          </a:ln>
          <a:effectLst/>
        </p:spPr>
        <p:txBody>
          <a:bodyPr/>
          <a:lstStyle/>
          <a:p>
            <a:endParaRPr lang="en-US"/>
          </a:p>
        </p:txBody>
      </p:sp>
      <p:sp>
        <p:nvSpPr>
          <p:cNvPr id="999484" name="Rectangle 60"/>
          <p:cNvSpPr>
            <a:spLocks noChangeArrowheads="1"/>
          </p:cNvSpPr>
          <p:nvPr/>
        </p:nvSpPr>
        <p:spPr bwMode="auto">
          <a:xfrm>
            <a:off x="5619750" y="5835650"/>
            <a:ext cx="455613"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85" name="Rectangle 61"/>
          <p:cNvSpPr>
            <a:spLocks noChangeArrowheads="1"/>
          </p:cNvSpPr>
          <p:nvPr/>
        </p:nvSpPr>
        <p:spPr bwMode="auto">
          <a:xfrm>
            <a:off x="5619750" y="6129338"/>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86" name="Rectangle 62"/>
          <p:cNvSpPr>
            <a:spLocks noChangeArrowheads="1"/>
          </p:cNvSpPr>
          <p:nvPr/>
        </p:nvSpPr>
        <p:spPr bwMode="auto">
          <a:xfrm>
            <a:off x="6070600" y="5835650"/>
            <a:ext cx="450850" cy="293688"/>
          </a:xfrm>
          <a:prstGeom prst="rect">
            <a:avLst/>
          </a:prstGeom>
          <a:blipFill dpi="0" rotWithShape="0">
            <a:blip r:embed="rId4"/>
            <a:srcRect/>
            <a:tile tx="0" ty="0" sx="100000" sy="100000" flip="none" algn="tl"/>
          </a:blipFill>
          <a:ln w="9525">
            <a:noFill/>
            <a:miter lim="800000"/>
            <a:headEnd/>
            <a:tailEnd/>
          </a:ln>
          <a:effectLst/>
        </p:spPr>
        <p:txBody>
          <a:bodyPr/>
          <a:lstStyle/>
          <a:p>
            <a:endParaRPr lang="en-US"/>
          </a:p>
        </p:txBody>
      </p:sp>
      <p:sp>
        <p:nvSpPr>
          <p:cNvPr id="999487" name="Rectangle 63"/>
          <p:cNvSpPr>
            <a:spLocks noChangeArrowheads="1"/>
          </p:cNvSpPr>
          <p:nvPr/>
        </p:nvSpPr>
        <p:spPr bwMode="auto">
          <a:xfrm>
            <a:off x="6070600" y="5835650"/>
            <a:ext cx="455613"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88" name="Rectangle 64"/>
          <p:cNvSpPr>
            <a:spLocks noChangeArrowheads="1"/>
          </p:cNvSpPr>
          <p:nvPr/>
        </p:nvSpPr>
        <p:spPr bwMode="auto">
          <a:xfrm>
            <a:off x="6070600" y="6129338"/>
            <a:ext cx="450850" cy="6350"/>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489" name="Rectangle 65"/>
          <p:cNvSpPr>
            <a:spLocks noChangeArrowheads="1"/>
          </p:cNvSpPr>
          <p:nvPr/>
        </p:nvSpPr>
        <p:spPr bwMode="auto">
          <a:xfrm>
            <a:off x="5164138" y="3584575"/>
            <a:ext cx="19050" cy="6350"/>
          </a:xfrm>
          <a:prstGeom prst="rect">
            <a:avLst/>
          </a:prstGeom>
          <a:blipFill dpi="0" rotWithShape="0">
            <a:blip r:embed="rId7"/>
            <a:srcRect/>
            <a:tile tx="0" ty="0" sx="100000" sy="100000" flip="none" algn="tl"/>
          </a:blipFill>
          <a:ln w="9525">
            <a:noFill/>
            <a:miter lim="800000"/>
            <a:headEnd/>
            <a:tailEnd/>
          </a:ln>
          <a:effectLst/>
        </p:spPr>
        <p:txBody>
          <a:bodyPr/>
          <a:lstStyle/>
          <a:p>
            <a:endParaRPr lang="en-US"/>
          </a:p>
        </p:txBody>
      </p:sp>
      <p:sp>
        <p:nvSpPr>
          <p:cNvPr id="999490" name="Rectangle 66"/>
          <p:cNvSpPr>
            <a:spLocks noChangeArrowheads="1"/>
          </p:cNvSpPr>
          <p:nvPr/>
        </p:nvSpPr>
        <p:spPr bwMode="auto">
          <a:xfrm>
            <a:off x="5164138" y="6129338"/>
            <a:ext cx="19050" cy="6350"/>
          </a:xfrm>
          <a:prstGeom prst="rect">
            <a:avLst/>
          </a:prstGeom>
          <a:blipFill dpi="0" rotWithShape="0">
            <a:blip r:embed="rId7"/>
            <a:srcRect/>
            <a:tile tx="0" ty="0" sx="100000" sy="100000" flip="none" algn="tl"/>
          </a:blipFill>
          <a:ln w="9525">
            <a:noFill/>
            <a:miter lim="800000"/>
            <a:headEnd/>
            <a:tailEnd/>
          </a:ln>
          <a:effectLst/>
        </p:spPr>
        <p:txBody>
          <a:bodyPr/>
          <a:lstStyle/>
          <a:p>
            <a:endParaRPr lang="en-US"/>
          </a:p>
        </p:txBody>
      </p:sp>
      <p:sp>
        <p:nvSpPr>
          <p:cNvPr id="999491" name="Rectangle 67"/>
          <p:cNvSpPr>
            <a:spLocks noChangeArrowheads="1"/>
          </p:cNvSpPr>
          <p:nvPr/>
        </p:nvSpPr>
        <p:spPr bwMode="auto">
          <a:xfrm>
            <a:off x="5164138" y="3770313"/>
            <a:ext cx="19050" cy="2359025"/>
          </a:xfrm>
          <a:prstGeom prst="rect">
            <a:avLst/>
          </a:prstGeom>
          <a:solidFill>
            <a:schemeClr val="hlink"/>
          </a:solidFill>
          <a:ln w="9525">
            <a:solidFill>
              <a:schemeClr val="hlink"/>
            </a:solidFill>
            <a:miter lim="800000"/>
            <a:headEnd/>
            <a:tailEnd/>
          </a:ln>
          <a:effectLst/>
        </p:spPr>
        <p:txBody>
          <a:bodyPr/>
          <a:lstStyle/>
          <a:p>
            <a:endParaRPr lang="en-US"/>
          </a:p>
        </p:txBody>
      </p:sp>
      <p:sp>
        <p:nvSpPr>
          <p:cNvPr id="999492" name="Rectangle 68"/>
          <p:cNvSpPr>
            <a:spLocks noChangeArrowheads="1"/>
          </p:cNvSpPr>
          <p:nvPr/>
        </p:nvSpPr>
        <p:spPr bwMode="auto">
          <a:xfrm>
            <a:off x="5608638" y="3579813"/>
            <a:ext cx="23812" cy="11112"/>
          </a:xfrm>
          <a:prstGeom prst="rect">
            <a:avLst/>
          </a:prstGeom>
          <a:blipFill dpi="0" rotWithShape="0">
            <a:blip r:embed="rId7"/>
            <a:srcRect/>
            <a:tile tx="0" ty="0" sx="100000" sy="100000" flip="none" algn="tl"/>
          </a:blipFill>
          <a:ln w="9525">
            <a:noFill/>
            <a:miter lim="800000"/>
            <a:headEnd/>
            <a:tailEnd/>
          </a:ln>
          <a:effectLst/>
        </p:spPr>
        <p:txBody>
          <a:bodyPr/>
          <a:lstStyle/>
          <a:p>
            <a:endParaRPr lang="en-US"/>
          </a:p>
        </p:txBody>
      </p:sp>
      <p:sp>
        <p:nvSpPr>
          <p:cNvPr id="999493" name="Rectangle 69"/>
          <p:cNvSpPr>
            <a:spLocks noChangeArrowheads="1"/>
          </p:cNvSpPr>
          <p:nvPr/>
        </p:nvSpPr>
        <p:spPr bwMode="auto">
          <a:xfrm>
            <a:off x="5608638" y="6129338"/>
            <a:ext cx="23812" cy="12700"/>
          </a:xfrm>
          <a:prstGeom prst="rect">
            <a:avLst/>
          </a:prstGeom>
          <a:blipFill dpi="0" rotWithShape="0">
            <a:blip r:embed="rId7"/>
            <a:srcRect/>
            <a:tile tx="0" ty="0" sx="100000" sy="100000" flip="none" algn="tl"/>
          </a:blipFill>
          <a:ln w="9525">
            <a:noFill/>
            <a:miter lim="800000"/>
            <a:headEnd/>
            <a:tailEnd/>
          </a:ln>
          <a:effectLst/>
        </p:spPr>
        <p:txBody>
          <a:bodyPr/>
          <a:lstStyle/>
          <a:p>
            <a:endParaRPr lang="en-US"/>
          </a:p>
        </p:txBody>
      </p:sp>
      <p:sp>
        <p:nvSpPr>
          <p:cNvPr id="999494" name="Rectangle 70"/>
          <p:cNvSpPr>
            <a:spLocks noChangeArrowheads="1"/>
          </p:cNvSpPr>
          <p:nvPr/>
        </p:nvSpPr>
        <p:spPr bwMode="auto">
          <a:xfrm>
            <a:off x="5608638" y="3770313"/>
            <a:ext cx="23812" cy="2359025"/>
          </a:xfrm>
          <a:prstGeom prst="rect">
            <a:avLst/>
          </a:prstGeom>
          <a:solidFill>
            <a:schemeClr val="hlink"/>
          </a:solidFill>
          <a:ln w="9525">
            <a:solidFill>
              <a:schemeClr val="hlink"/>
            </a:solidFill>
            <a:miter lim="800000"/>
            <a:headEnd/>
            <a:tailEnd/>
          </a:ln>
          <a:effectLst/>
        </p:spPr>
        <p:txBody>
          <a:bodyPr/>
          <a:lstStyle/>
          <a:p>
            <a:endParaRPr lang="en-US"/>
          </a:p>
        </p:txBody>
      </p:sp>
      <p:sp>
        <p:nvSpPr>
          <p:cNvPr id="999495" name="Rectangle 71"/>
          <p:cNvSpPr>
            <a:spLocks noChangeArrowheads="1"/>
          </p:cNvSpPr>
          <p:nvPr/>
        </p:nvSpPr>
        <p:spPr bwMode="auto">
          <a:xfrm>
            <a:off x="6057900" y="3579813"/>
            <a:ext cx="25400" cy="11112"/>
          </a:xfrm>
          <a:prstGeom prst="rect">
            <a:avLst/>
          </a:prstGeom>
          <a:blipFill dpi="0" rotWithShape="0">
            <a:blip r:embed="rId7"/>
            <a:srcRect/>
            <a:tile tx="0" ty="0" sx="100000" sy="100000" flip="none" algn="tl"/>
          </a:blipFill>
          <a:ln w="9525">
            <a:noFill/>
            <a:miter lim="800000"/>
            <a:headEnd/>
            <a:tailEnd/>
          </a:ln>
          <a:effectLst/>
        </p:spPr>
        <p:txBody>
          <a:bodyPr/>
          <a:lstStyle/>
          <a:p>
            <a:endParaRPr lang="en-US"/>
          </a:p>
        </p:txBody>
      </p:sp>
      <p:sp>
        <p:nvSpPr>
          <p:cNvPr id="999496" name="Rectangle 72"/>
          <p:cNvSpPr>
            <a:spLocks noChangeArrowheads="1"/>
          </p:cNvSpPr>
          <p:nvPr/>
        </p:nvSpPr>
        <p:spPr bwMode="auto">
          <a:xfrm>
            <a:off x="6057900" y="6129338"/>
            <a:ext cx="25400" cy="12700"/>
          </a:xfrm>
          <a:prstGeom prst="rect">
            <a:avLst/>
          </a:prstGeom>
          <a:blipFill dpi="0" rotWithShape="0">
            <a:blip r:embed="rId7"/>
            <a:srcRect/>
            <a:tile tx="0" ty="0" sx="100000" sy="100000" flip="none" algn="tl"/>
          </a:blipFill>
          <a:ln w="9525">
            <a:noFill/>
            <a:miter lim="800000"/>
            <a:headEnd/>
            <a:tailEnd/>
          </a:ln>
          <a:effectLst/>
        </p:spPr>
        <p:txBody>
          <a:bodyPr/>
          <a:lstStyle/>
          <a:p>
            <a:endParaRPr lang="en-US"/>
          </a:p>
        </p:txBody>
      </p:sp>
      <p:sp>
        <p:nvSpPr>
          <p:cNvPr id="999497" name="Rectangle 73"/>
          <p:cNvSpPr>
            <a:spLocks noChangeArrowheads="1"/>
          </p:cNvSpPr>
          <p:nvPr/>
        </p:nvSpPr>
        <p:spPr bwMode="auto">
          <a:xfrm>
            <a:off x="6057900" y="3770313"/>
            <a:ext cx="25400" cy="2359025"/>
          </a:xfrm>
          <a:prstGeom prst="rect">
            <a:avLst/>
          </a:prstGeom>
          <a:solidFill>
            <a:schemeClr val="hlink"/>
          </a:solidFill>
          <a:ln w="9525">
            <a:solidFill>
              <a:schemeClr val="hlink"/>
            </a:solidFill>
            <a:miter lim="800000"/>
            <a:headEnd/>
            <a:tailEnd/>
          </a:ln>
          <a:effectLst/>
        </p:spPr>
        <p:txBody>
          <a:bodyPr/>
          <a:lstStyle/>
          <a:p>
            <a:pPr algn="l"/>
            <a:endParaRPr lang="en-US" sz="1800">
              <a:solidFill>
                <a:schemeClr val="hlink"/>
              </a:solidFill>
              <a:latin typeface="Verdana" pitchFamily="34" charset="0"/>
            </a:endParaRPr>
          </a:p>
        </p:txBody>
      </p:sp>
      <p:grpSp>
        <p:nvGrpSpPr>
          <p:cNvPr id="2" name="Group 74"/>
          <p:cNvGrpSpPr>
            <a:grpSpLocks/>
          </p:cNvGrpSpPr>
          <p:nvPr/>
        </p:nvGrpSpPr>
        <p:grpSpPr bwMode="auto">
          <a:xfrm rot="5342028">
            <a:off x="5948363" y="4778375"/>
            <a:ext cx="2441575" cy="187325"/>
            <a:chOff x="648" y="4646"/>
            <a:chExt cx="2977" cy="240"/>
          </a:xfrm>
        </p:grpSpPr>
        <p:sp>
          <p:nvSpPr>
            <p:cNvPr id="999499" name="Rectangle 75"/>
            <p:cNvSpPr>
              <a:spLocks noChangeArrowheads="1"/>
            </p:cNvSpPr>
            <p:nvPr/>
          </p:nvSpPr>
          <p:spPr bwMode="auto">
            <a:xfrm>
              <a:off x="656" y="4654"/>
              <a:ext cx="368" cy="216"/>
            </a:xfrm>
            <a:prstGeom prst="rect">
              <a:avLst/>
            </a:prstGeom>
            <a:blipFill dpi="0" rotWithShape="0">
              <a:blip r:embed="rId8"/>
              <a:srcRect/>
              <a:tile tx="0" ty="0" sx="100000" sy="100000" flip="none" algn="tl"/>
            </a:blipFill>
            <a:ln w="9525">
              <a:noFill/>
              <a:miter lim="800000"/>
              <a:headEnd/>
              <a:tailEnd/>
            </a:ln>
            <a:effectLst/>
          </p:spPr>
          <p:txBody>
            <a:bodyPr/>
            <a:lstStyle/>
            <a:p>
              <a:endParaRPr lang="en-US"/>
            </a:p>
          </p:txBody>
        </p:sp>
        <p:sp>
          <p:nvSpPr>
            <p:cNvPr id="999500" name="Rectangle 76"/>
            <p:cNvSpPr>
              <a:spLocks noChangeArrowheads="1"/>
            </p:cNvSpPr>
            <p:nvPr/>
          </p:nvSpPr>
          <p:spPr bwMode="auto">
            <a:xfrm>
              <a:off x="656" y="4646"/>
              <a:ext cx="384"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01" name="Rectangle 77"/>
            <p:cNvSpPr>
              <a:spLocks noChangeArrowheads="1"/>
            </p:cNvSpPr>
            <p:nvPr/>
          </p:nvSpPr>
          <p:spPr bwMode="auto">
            <a:xfrm>
              <a:off x="1016" y="4654"/>
              <a:ext cx="24" cy="232"/>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02" name="Rectangle 78"/>
            <p:cNvSpPr>
              <a:spLocks noChangeArrowheads="1"/>
            </p:cNvSpPr>
            <p:nvPr/>
          </p:nvSpPr>
          <p:spPr bwMode="auto">
            <a:xfrm>
              <a:off x="648" y="4862"/>
              <a:ext cx="376"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03" name="Rectangle 79"/>
            <p:cNvSpPr>
              <a:spLocks noChangeArrowheads="1"/>
            </p:cNvSpPr>
            <p:nvPr/>
          </p:nvSpPr>
          <p:spPr bwMode="auto">
            <a:xfrm>
              <a:off x="648" y="4646"/>
              <a:ext cx="24" cy="2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04" name="Rectangle 80"/>
            <p:cNvSpPr>
              <a:spLocks noChangeArrowheads="1"/>
            </p:cNvSpPr>
            <p:nvPr/>
          </p:nvSpPr>
          <p:spPr bwMode="auto">
            <a:xfrm>
              <a:off x="1024" y="4654"/>
              <a:ext cx="368" cy="216"/>
            </a:xfrm>
            <a:prstGeom prst="rect">
              <a:avLst/>
            </a:prstGeom>
            <a:blipFill dpi="0" rotWithShape="0">
              <a:blip r:embed="rId2"/>
              <a:srcRect/>
              <a:tile tx="0" ty="0" sx="100000" sy="100000" flip="none" algn="tl"/>
            </a:blipFill>
            <a:ln w="9525">
              <a:noFill/>
              <a:miter lim="800000"/>
              <a:headEnd/>
              <a:tailEnd/>
            </a:ln>
            <a:effectLst/>
          </p:spPr>
          <p:txBody>
            <a:bodyPr/>
            <a:lstStyle/>
            <a:p>
              <a:endParaRPr lang="en-US"/>
            </a:p>
          </p:txBody>
        </p:sp>
        <p:sp>
          <p:nvSpPr>
            <p:cNvPr id="999505" name="Rectangle 81"/>
            <p:cNvSpPr>
              <a:spLocks noChangeArrowheads="1"/>
            </p:cNvSpPr>
            <p:nvPr/>
          </p:nvSpPr>
          <p:spPr bwMode="auto">
            <a:xfrm>
              <a:off x="1024" y="4646"/>
              <a:ext cx="384"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06" name="Rectangle 82"/>
            <p:cNvSpPr>
              <a:spLocks noChangeArrowheads="1"/>
            </p:cNvSpPr>
            <p:nvPr/>
          </p:nvSpPr>
          <p:spPr bwMode="auto">
            <a:xfrm>
              <a:off x="1384" y="4654"/>
              <a:ext cx="24" cy="232"/>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07" name="Rectangle 83"/>
            <p:cNvSpPr>
              <a:spLocks noChangeArrowheads="1"/>
            </p:cNvSpPr>
            <p:nvPr/>
          </p:nvSpPr>
          <p:spPr bwMode="auto">
            <a:xfrm>
              <a:off x="1016" y="4862"/>
              <a:ext cx="376"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08" name="Rectangle 84"/>
            <p:cNvSpPr>
              <a:spLocks noChangeArrowheads="1"/>
            </p:cNvSpPr>
            <p:nvPr/>
          </p:nvSpPr>
          <p:spPr bwMode="auto">
            <a:xfrm>
              <a:off x="1016" y="4646"/>
              <a:ext cx="24" cy="2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09" name="Rectangle 85"/>
            <p:cNvSpPr>
              <a:spLocks noChangeArrowheads="1"/>
            </p:cNvSpPr>
            <p:nvPr/>
          </p:nvSpPr>
          <p:spPr bwMode="auto">
            <a:xfrm>
              <a:off x="1392" y="4654"/>
              <a:ext cx="368" cy="216"/>
            </a:xfrm>
            <a:prstGeom prst="rect">
              <a:avLst/>
            </a:prstGeom>
            <a:blipFill dpi="0" rotWithShape="0">
              <a:blip r:embed="rId9"/>
              <a:srcRect/>
              <a:tile tx="0" ty="0" sx="100000" sy="100000" flip="none" algn="tl"/>
            </a:blipFill>
            <a:ln w="9525">
              <a:noFill/>
              <a:miter lim="800000"/>
              <a:headEnd/>
              <a:tailEnd/>
            </a:ln>
            <a:effectLst/>
          </p:spPr>
          <p:txBody>
            <a:bodyPr/>
            <a:lstStyle/>
            <a:p>
              <a:endParaRPr lang="en-US"/>
            </a:p>
          </p:txBody>
        </p:sp>
        <p:sp>
          <p:nvSpPr>
            <p:cNvPr id="999510" name="Rectangle 86"/>
            <p:cNvSpPr>
              <a:spLocks noChangeArrowheads="1"/>
            </p:cNvSpPr>
            <p:nvPr/>
          </p:nvSpPr>
          <p:spPr bwMode="auto">
            <a:xfrm>
              <a:off x="1392" y="4646"/>
              <a:ext cx="384"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11" name="Rectangle 87"/>
            <p:cNvSpPr>
              <a:spLocks noChangeArrowheads="1"/>
            </p:cNvSpPr>
            <p:nvPr/>
          </p:nvSpPr>
          <p:spPr bwMode="auto">
            <a:xfrm>
              <a:off x="1752" y="4654"/>
              <a:ext cx="24" cy="232"/>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12" name="Rectangle 88"/>
            <p:cNvSpPr>
              <a:spLocks noChangeArrowheads="1"/>
            </p:cNvSpPr>
            <p:nvPr/>
          </p:nvSpPr>
          <p:spPr bwMode="auto">
            <a:xfrm>
              <a:off x="1384" y="4862"/>
              <a:ext cx="376"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13" name="Rectangle 89"/>
            <p:cNvSpPr>
              <a:spLocks noChangeArrowheads="1"/>
            </p:cNvSpPr>
            <p:nvPr/>
          </p:nvSpPr>
          <p:spPr bwMode="auto">
            <a:xfrm>
              <a:off x="1384" y="4646"/>
              <a:ext cx="24" cy="2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14" name="Rectangle 90"/>
            <p:cNvSpPr>
              <a:spLocks noChangeArrowheads="1"/>
            </p:cNvSpPr>
            <p:nvPr/>
          </p:nvSpPr>
          <p:spPr bwMode="auto">
            <a:xfrm>
              <a:off x="1760" y="4654"/>
              <a:ext cx="368" cy="216"/>
            </a:xfrm>
            <a:prstGeom prst="rect">
              <a:avLst/>
            </a:prstGeom>
            <a:blipFill dpi="0" rotWithShape="0">
              <a:blip r:embed="rId6"/>
              <a:srcRect/>
              <a:tile tx="0" ty="0" sx="100000" sy="100000" flip="none" algn="tl"/>
            </a:blipFill>
            <a:ln w="9525">
              <a:noFill/>
              <a:miter lim="800000"/>
              <a:headEnd/>
              <a:tailEnd/>
            </a:ln>
            <a:effectLst/>
          </p:spPr>
          <p:txBody>
            <a:bodyPr/>
            <a:lstStyle/>
            <a:p>
              <a:endParaRPr lang="en-US"/>
            </a:p>
          </p:txBody>
        </p:sp>
        <p:sp>
          <p:nvSpPr>
            <p:cNvPr id="999515" name="Rectangle 91"/>
            <p:cNvSpPr>
              <a:spLocks noChangeArrowheads="1"/>
            </p:cNvSpPr>
            <p:nvPr/>
          </p:nvSpPr>
          <p:spPr bwMode="auto">
            <a:xfrm>
              <a:off x="1760" y="4646"/>
              <a:ext cx="384"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16" name="Rectangle 92"/>
            <p:cNvSpPr>
              <a:spLocks noChangeArrowheads="1"/>
            </p:cNvSpPr>
            <p:nvPr/>
          </p:nvSpPr>
          <p:spPr bwMode="auto">
            <a:xfrm>
              <a:off x="2120" y="4654"/>
              <a:ext cx="24" cy="232"/>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17" name="Rectangle 93"/>
            <p:cNvSpPr>
              <a:spLocks noChangeArrowheads="1"/>
            </p:cNvSpPr>
            <p:nvPr/>
          </p:nvSpPr>
          <p:spPr bwMode="auto">
            <a:xfrm>
              <a:off x="1752" y="4862"/>
              <a:ext cx="376"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18" name="Rectangle 94"/>
            <p:cNvSpPr>
              <a:spLocks noChangeArrowheads="1"/>
            </p:cNvSpPr>
            <p:nvPr/>
          </p:nvSpPr>
          <p:spPr bwMode="auto">
            <a:xfrm>
              <a:off x="1752" y="4646"/>
              <a:ext cx="24" cy="2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19" name="Rectangle 95"/>
            <p:cNvSpPr>
              <a:spLocks noChangeArrowheads="1"/>
            </p:cNvSpPr>
            <p:nvPr/>
          </p:nvSpPr>
          <p:spPr bwMode="auto">
            <a:xfrm>
              <a:off x="2128" y="4654"/>
              <a:ext cx="377" cy="216"/>
            </a:xfrm>
            <a:prstGeom prst="rect">
              <a:avLst/>
            </a:prstGeom>
            <a:blipFill dpi="0" rotWithShape="0">
              <a:blip r:embed="rId4"/>
              <a:srcRect/>
              <a:tile tx="0" ty="0" sx="100000" sy="100000" flip="none" algn="tl"/>
            </a:blipFill>
            <a:ln w="9525">
              <a:noFill/>
              <a:miter lim="800000"/>
              <a:headEnd/>
              <a:tailEnd/>
            </a:ln>
            <a:effectLst/>
          </p:spPr>
          <p:txBody>
            <a:bodyPr/>
            <a:lstStyle/>
            <a:p>
              <a:endParaRPr lang="en-US"/>
            </a:p>
          </p:txBody>
        </p:sp>
        <p:sp>
          <p:nvSpPr>
            <p:cNvPr id="999520" name="Rectangle 96"/>
            <p:cNvSpPr>
              <a:spLocks noChangeArrowheads="1"/>
            </p:cNvSpPr>
            <p:nvPr/>
          </p:nvSpPr>
          <p:spPr bwMode="auto">
            <a:xfrm>
              <a:off x="2128" y="4646"/>
              <a:ext cx="393"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21" name="Rectangle 97"/>
            <p:cNvSpPr>
              <a:spLocks noChangeArrowheads="1"/>
            </p:cNvSpPr>
            <p:nvPr/>
          </p:nvSpPr>
          <p:spPr bwMode="auto">
            <a:xfrm>
              <a:off x="2497" y="4654"/>
              <a:ext cx="24" cy="232"/>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22" name="Rectangle 98"/>
            <p:cNvSpPr>
              <a:spLocks noChangeArrowheads="1"/>
            </p:cNvSpPr>
            <p:nvPr/>
          </p:nvSpPr>
          <p:spPr bwMode="auto">
            <a:xfrm>
              <a:off x="2120" y="4862"/>
              <a:ext cx="385"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23" name="Rectangle 99"/>
            <p:cNvSpPr>
              <a:spLocks noChangeArrowheads="1"/>
            </p:cNvSpPr>
            <p:nvPr/>
          </p:nvSpPr>
          <p:spPr bwMode="auto">
            <a:xfrm>
              <a:off x="2120" y="4646"/>
              <a:ext cx="24" cy="2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24" name="Rectangle 100"/>
            <p:cNvSpPr>
              <a:spLocks noChangeArrowheads="1"/>
            </p:cNvSpPr>
            <p:nvPr/>
          </p:nvSpPr>
          <p:spPr bwMode="auto">
            <a:xfrm>
              <a:off x="2505" y="4654"/>
              <a:ext cx="368" cy="216"/>
            </a:xfrm>
            <a:prstGeom prst="rect">
              <a:avLst/>
            </a:prstGeom>
            <a:blipFill dpi="0" rotWithShape="0">
              <a:blip r:embed="rId10"/>
              <a:srcRect/>
              <a:tile tx="0" ty="0" sx="100000" sy="100000" flip="none" algn="tl"/>
            </a:blipFill>
            <a:ln w="9525">
              <a:noFill/>
              <a:miter lim="800000"/>
              <a:headEnd/>
              <a:tailEnd/>
            </a:ln>
            <a:effectLst/>
          </p:spPr>
          <p:txBody>
            <a:bodyPr/>
            <a:lstStyle/>
            <a:p>
              <a:endParaRPr lang="en-US"/>
            </a:p>
          </p:txBody>
        </p:sp>
        <p:sp>
          <p:nvSpPr>
            <p:cNvPr id="999525" name="Rectangle 101"/>
            <p:cNvSpPr>
              <a:spLocks noChangeArrowheads="1"/>
            </p:cNvSpPr>
            <p:nvPr/>
          </p:nvSpPr>
          <p:spPr bwMode="auto">
            <a:xfrm>
              <a:off x="2505" y="4646"/>
              <a:ext cx="384"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26" name="Rectangle 102"/>
            <p:cNvSpPr>
              <a:spLocks noChangeArrowheads="1"/>
            </p:cNvSpPr>
            <p:nvPr/>
          </p:nvSpPr>
          <p:spPr bwMode="auto">
            <a:xfrm>
              <a:off x="2865" y="4654"/>
              <a:ext cx="24" cy="232"/>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27" name="Rectangle 103"/>
            <p:cNvSpPr>
              <a:spLocks noChangeArrowheads="1"/>
            </p:cNvSpPr>
            <p:nvPr/>
          </p:nvSpPr>
          <p:spPr bwMode="auto">
            <a:xfrm>
              <a:off x="2497" y="4862"/>
              <a:ext cx="376"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28" name="Rectangle 104"/>
            <p:cNvSpPr>
              <a:spLocks noChangeArrowheads="1"/>
            </p:cNvSpPr>
            <p:nvPr/>
          </p:nvSpPr>
          <p:spPr bwMode="auto">
            <a:xfrm>
              <a:off x="2497" y="4646"/>
              <a:ext cx="24" cy="2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29" name="Rectangle 105"/>
            <p:cNvSpPr>
              <a:spLocks noChangeArrowheads="1"/>
            </p:cNvSpPr>
            <p:nvPr/>
          </p:nvSpPr>
          <p:spPr bwMode="auto">
            <a:xfrm>
              <a:off x="2873" y="4654"/>
              <a:ext cx="368" cy="216"/>
            </a:xfrm>
            <a:prstGeom prst="rect">
              <a:avLst/>
            </a:prstGeom>
            <a:blipFill dpi="0" rotWithShape="0">
              <a:blip r:embed="rId5"/>
              <a:srcRect/>
              <a:tile tx="0" ty="0" sx="100000" sy="100000" flip="none" algn="tl"/>
            </a:blipFill>
            <a:ln w="9525">
              <a:noFill/>
              <a:miter lim="800000"/>
              <a:headEnd/>
              <a:tailEnd/>
            </a:ln>
            <a:effectLst/>
          </p:spPr>
          <p:txBody>
            <a:bodyPr/>
            <a:lstStyle/>
            <a:p>
              <a:endParaRPr lang="en-US"/>
            </a:p>
          </p:txBody>
        </p:sp>
        <p:sp>
          <p:nvSpPr>
            <p:cNvPr id="999530" name="Rectangle 106"/>
            <p:cNvSpPr>
              <a:spLocks noChangeArrowheads="1"/>
            </p:cNvSpPr>
            <p:nvPr/>
          </p:nvSpPr>
          <p:spPr bwMode="auto">
            <a:xfrm>
              <a:off x="2873" y="4646"/>
              <a:ext cx="384"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31" name="Rectangle 107"/>
            <p:cNvSpPr>
              <a:spLocks noChangeArrowheads="1"/>
            </p:cNvSpPr>
            <p:nvPr/>
          </p:nvSpPr>
          <p:spPr bwMode="auto">
            <a:xfrm>
              <a:off x="3233" y="4654"/>
              <a:ext cx="24" cy="232"/>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32" name="Rectangle 108"/>
            <p:cNvSpPr>
              <a:spLocks noChangeArrowheads="1"/>
            </p:cNvSpPr>
            <p:nvPr/>
          </p:nvSpPr>
          <p:spPr bwMode="auto">
            <a:xfrm>
              <a:off x="2865" y="4862"/>
              <a:ext cx="376"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33" name="Rectangle 109"/>
            <p:cNvSpPr>
              <a:spLocks noChangeArrowheads="1"/>
            </p:cNvSpPr>
            <p:nvPr/>
          </p:nvSpPr>
          <p:spPr bwMode="auto">
            <a:xfrm>
              <a:off x="2865" y="4646"/>
              <a:ext cx="24" cy="2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34" name="Rectangle 110"/>
            <p:cNvSpPr>
              <a:spLocks noChangeArrowheads="1"/>
            </p:cNvSpPr>
            <p:nvPr/>
          </p:nvSpPr>
          <p:spPr bwMode="auto">
            <a:xfrm>
              <a:off x="3241" y="4654"/>
              <a:ext cx="368" cy="216"/>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35" name="Rectangle 111"/>
            <p:cNvSpPr>
              <a:spLocks noChangeArrowheads="1"/>
            </p:cNvSpPr>
            <p:nvPr/>
          </p:nvSpPr>
          <p:spPr bwMode="auto">
            <a:xfrm>
              <a:off x="3241" y="4646"/>
              <a:ext cx="384"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36" name="Rectangle 112"/>
            <p:cNvSpPr>
              <a:spLocks noChangeArrowheads="1"/>
            </p:cNvSpPr>
            <p:nvPr/>
          </p:nvSpPr>
          <p:spPr bwMode="auto">
            <a:xfrm>
              <a:off x="3601" y="4654"/>
              <a:ext cx="24" cy="232"/>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37" name="Rectangle 113"/>
            <p:cNvSpPr>
              <a:spLocks noChangeArrowheads="1"/>
            </p:cNvSpPr>
            <p:nvPr/>
          </p:nvSpPr>
          <p:spPr bwMode="auto">
            <a:xfrm>
              <a:off x="3233" y="4862"/>
              <a:ext cx="376" cy="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999538" name="Rectangle 114"/>
            <p:cNvSpPr>
              <a:spLocks noChangeArrowheads="1"/>
            </p:cNvSpPr>
            <p:nvPr/>
          </p:nvSpPr>
          <p:spPr bwMode="auto">
            <a:xfrm>
              <a:off x="3233" y="4646"/>
              <a:ext cx="24" cy="224"/>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grpSp>
      <p:sp>
        <p:nvSpPr>
          <p:cNvPr id="999539" name="Rectangle 115"/>
          <p:cNvSpPr>
            <a:spLocks noChangeArrowheads="1"/>
          </p:cNvSpPr>
          <p:nvPr/>
        </p:nvSpPr>
        <p:spPr bwMode="auto">
          <a:xfrm>
            <a:off x="7300913" y="3770313"/>
            <a:ext cx="950912" cy="212725"/>
          </a:xfrm>
          <a:prstGeom prst="rect">
            <a:avLst/>
          </a:prstGeom>
          <a:noFill/>
          <a:ln w="9525">
            <a:noFill/>
            <a:miter lim="800000"/>
            <a:headEnd/>
            <a:tailEnd/>
          </a:ln>
          <a:effectLst/>
        </p:spPr>
        <p:txBody>
          <a:bodyPr wrap="none" lIns="0" tIns="0" rIns="0" bIns="0">
            <a:spAutoFit/>
          </a:bodyPr>
          <a:lstStyle/>
          <a:p>
            <a:r>
              <a:rPr lang="en-US" sz="1400" b="1">
                <a:solidFill>
                  <a:srgbClr val="000099"/>
                </a:solidFill>
                <a:latin typeface="Times New Roman" pitchFamily="18" charset="0"/>
              </a:rPr>
              <a:t>light activity</a:t>
            </a:r>
          </a:p>
        </p:txBody>
      </p:sp>
      <p:sp>
        <p:nvSpPr>
          <p:cNvPr id="999540" name="Rectangle 116"/>
          <p:cNvSpPr>
            <a:spLocks noChangeArrowheads="1"/>
          </p:cNvSpPr>
          <p:nvPr/>
        </p:nvSpPr>
        <p:spPr bwMode="auto">
          <a:xfrm>
            <a:off x="7383463" y="5824538"/>
            <a:ext cx="1050925" cy="212725"/>
          </a:xfrm>
          <a:prstGeom prst="rect">
            <a:avLst/>
          </a:prstGeom>
          <a:noFill/>
          <a:ln w="9525">
            <a:noFill/>
            <a:miter lim="800000"/>
            <a:headEnd/>
            <a:tailEnd/>
          </a:ln>
          <a:effectLst/>
        </p:spPr>
        <p:txBody>
          <a:bodyPr wrap="none" lIns="0" tIns="0" rIns="0" bIns="0">
            <a:spAutoFit/>
          </a:bodyPr>
          <a:lstStyle/>
          <a:p>
            <a:r>
              <a:rPr lang="en-US" sz="1400" b="1">
                <a:solidFill>
                  <a:srgbClr val="000099"/>
                </a:solidFill>
                <a:latin typeface="Times New Roman" pitchFamily="18" charset="0"/>
              </a:rPr>
              <a:t>heavy activity</a:t>
            </a:r>
          </a:p>
        </p:txBody>
      </p:sp>
      <p:sp>
        <p:nvSpPr>
          <p:cNvPr id="999541" name="Rectangle 117"/>
          <p:cNvSpPr>
            <a:spLocks noChangeArrowheads="1"/>
          </p:cNvSpPr>
          <p:nvPr/>
        </p:nvSpPr>
        <p:spPr bwMode="auto">
          <a:xfrm>
            <a:off x="4852988" y="3500438"/>
            <a:ext cx="79375" cy="244475"/>
          </a:xfrm>
          <a:prstGeom prst="rect">
            <a:avLst/>
          </a:prstGeom>
          <a:noFill/>
          <a:ln w="9525">
            <a:noFill/>
            <a:miter lim="800000"/>
            <a:headEnd/>
            <a:tailEnd/>
          </a:ln>
          <a:effectLst/>
        </p:spPr>
        <p:txBody>
          <a:bodyPr wrap="none" lIns="0" tIns="0" rIns="0" bIns="0">
            <a:spAutoFit/>
          </a:bodyPr>
          <a:lstStyle/>
          <a:p>
            <a:r>
              <a:rPr lang="en-US" sz="1600" b="1">
                <a:solidFill>
                  <a:srgbClr val="000099"/>
                </a:solidFill>
                <a:latin typeface="Times New Roman" pitchFamily="18" charset="0"/>
              </a:rPr>
              <a:t>I</a:t>
            </a:r>
            <a:endParaRPr lang="en-US" sz="1600" b="1">
              <a:solidFill>
                <a:srgbClr val="000099"/>
              </a:solidFill>
              <a:latin typeface="Arial Narrow" pitchFamily="34" charset="0"/>
            </a:endParaRPr>
          </a:p>
        </p:txBody>
      </p:sp>
      <p:sp>
        <p:nvSpPr>
          <p:cNvPr id="999542" name="Rectangle 118"/>
          <p:cNvSpPr>
            <a:spLocks noChangeArrowheads="1"/>
          </p:cNvSpPr>
          <p:nvPr/>
        </p:nvSpPr>
        <p:spPr bwMode="auto">
          <a:xfrm>
            <a:off x="4887913" y="3565525"/>
            <a:ext cx="112712" cy="244475"/>
          </a:xfrm>
          <a:prstGeom prst="rect">
            <a:avLst/>
          </a:prstGeom>
          <a:noFill/>
          <a:ln w="9525">
            <a:noFill/>
            <a:miter lim="800000"/>
            <a:headEnd/>
            <a:tailEnd/>
          </a:ln>
          <a:effectLst/>
        </p:spPr>
        <p:txBody>
          <a:bodyPr wrap="none" lIns="0" tIns="0" rIns="0" bIns="0">
            <a:spAutoFit/>
          </a:bodyPr>
          <a:lstStyle/>
          <a:p>
            <a:r>
              <a:rPr lang="en-US" sz="1600" b="1">
                <a:solidFill>
                  <a:srgbClr val="000099"/>
                </a:solidFill>
                <a:latin typeface="Times New Roman" pitchFamily="18" charset="0"/>
              </a:rPr>
              <a:t>n</a:t>
            </a:r>
            <a:endParaRPr lang="en-US" sz="1600" b="1">
              <a:solidFill>
                <a:srgbClr val="000099"/>
              </a:solidFill>
              <a:latin typeface="Arial Narrow" pitchFamily="34" charset="0"/>
            </a:endParaRPr>
          </a:p>
        </p:txBody>
      </p:sp>
      <p:sp>
        <p:nvSpPr>
          <p:cNvPr id="999543" name="Freeform 119"/>
          <p:cNvSpPr>
            <a:spLocks/>
          </p:cNvSpPr>
          <p:nvPr/>
        </p:nvSpPr>
        <p:spPr bwMode="auto">
          <a:xfrm>
            <a:off x="6570663" y="3762375"/>
            <a:ext cx="242887" cy="2432050"/>
          </a:xfrm>
          <a:custGeom>
            <a:avLst/>
            <a:gdLst/>
            <a:ahLst/>
            <a:cxnLst>
              <a:cxn ang="0">
                <a:pos x="280" y="911"/>
              </a:cxn>
              <a:cxn ang="0">
                <a:pos x="280" y="911"/>
              </a:cxn>
              <a:cxn ang="0">
                <a:pos x="248" y="440"/>
              </a:cxn>
              <a:cxn ang="0">
                <a:pos x="200" y="120"/>
              </a:cxn>
              <a:cxn ang="0">
                <a:pos x="200" y="128"/>
              </a:cxn>
              <a:cxn ang="0">
                <a:pos x="176" y="48"/>
              </a:cxn>
              <a:cxn ang="0">
                <a:pos x="144" y="16"/>
              </a:cxn>
              <a:cxn ang="0">
                <a:pos x="160" y="16"/>
              </a:cxn>
              <a:cxn ang="0">
                <a:pos x="136" y="48"/>
              </a:cxn>
              <a:cxn ang="0">
                <a:pos x="112" y="136"/>
              </a:cxn>
              <a:cxn ang="0">
                <a:pos x="112" y="128"/>
              </a:cxn>
              <a:cxn ang="0">
                <a:pos x="64" y="440"/>
              </a:cxn>
              <a:cxn ang="0">
                <a:pos x="32" y="911"/>
              </a:cxn>
              <a:cxn ang="0">
                <a:pos x="32" y="911"/>
              </a:cxn>
              <a:cxn ang="0">
                <a:pos x="24" y="1487"/>
              </a:cxn>
              <a:cxn ang="0">
                <a:pos x="32" y="2055"/>
              </a:cxn>
              <a:cxn ang="0">
                <a:pos x="32" y="2055"/>
              </a:cxn>
              <a:cxn ang="0">
                <a:pos x="64" y="2527"/>
              </a:cxn>
              <a:cxn ang="0">
                <a:pos x="112" y="2846"/>
              </a:cxn>
              <a:cxn ang="0">
                <a:pos x="112" y="2846"/>
              </a:cxn>
              <a:cxn ang="0">
                <a:pos x="128" y="2918"/>
              </a:cxn>
              <a:cxn ang="0">
                <a:pos x="160" y="2950"/>
              </a:cxn>
              <a:cxn ang="0">
                <a:pos x="144" y="2950"/>
              </a:cxn>
              <a:cxn ang="0">
                <a:pos x="176" y="2926"/>
              </a:cxn>
              <a:cxn ang="0">
                <a:pos x="200" y="2838"/>
              </a:cxn>
              <a:cxn ang="0">
                <a:pos x="200" y="2838"/>
              </a:cxn>
              <a:cxn ang="0">
                <a:pos x="248" y="2527"/>
              </a:cxn>
              <a:cxn ang="0">
                <a:pos x="280" y="2055"/>
              </a:cxn>
              <a:cxn ang="0">
                <a:pos x="280" y="2055"/>
              </a:cxn>
              <a:cxn ang="0">
                <a:pos x="288" y="1487"/>
              </a:cxn>
              <a:cxn ang="0">
                <a:pos x="312" y="1487"/>
              </a:cxn>
              <a:cxn ang="0">
                <a:pos x="304" y="2055"/>
              </a:cxn>
              <a:cxn ang="0">
                <a:pos x="272" y="2527"/>
              </a:cxn>
              <a:cxn ang="0">
                <a:pos x="272" y="2527"/>
              </a:cxn>
              <a:cxn ang="0">
                <a:pos x="224" y="2838"/>
              </a:cxn>
              <a:cxn ang="0">
                <a:pos x="200" y="2934"/>
              </a:cxn>
              <a:cxn ang="0">
                <a:pos x="192" y="2934"/>
              </a:cxn>
              <a:cxn ang="0">
                <a:pos x="160" y="2966"/>
              </a:cxn>
              <a:cxn ang="0">
                <a:pos x="112" y="2934"/>
              </a:cxn>
              <a:cxn ang="0">
                <a:pos x="112" y="2934"/>
              </a:cxn>
              <a:cxn ang="0">
                <a:pos x="88" y="2854"/>
              </a:cxn>
              <a:cxn ang="0">
                <a:pos x="40" y="2527"/>
              </a:cxn>
              <a:cxn ang="0">
                <a:pos x="40" y="2527"/>
              </a:cxn>
              <a:cxn ang="0">
                <a:pos x="8" y="2055"/>
              </a:cxn>
              <a:cxn ang="0">
                <a:pos x="0" y="1487"/>
              </a:cxn>
              <a:cxn ang="0">
                <a:pos x="0" y="1487"/>
              </a:cxn>
              <a:cxn ang="0">
                <a:pos x="8" y="911"/>
              </a:cxn>
              <a:cxn ang="0">
                <a:pos x="40" y="440"/>
              </a:cxn>
              <a:cxn ang="0">
                <a:pos x="40" y="440"/>
              </a:cxn>
              <a:cxn ang="0">
                <a:pos x="88" y="128"/>
              </a:cxn>
              <a:cxn ang="0">
                <a:pos x="112" y="40"/>
              </a:cxn>
              <a:cxn ang="0">
                <a:pos x="112" y="32"/>
              </a:cxn>
              <a:cxn ang="0">
                <a:pos x="144" y="0"/>
              </a:cxn>
              <a:cxn ang="0">
                <a:pos x="192" y="32"/>
              </a:cxn>
              <a:cxn ang="0">
                <a:pos x="200" y="40"/>
              </a:cxn>
              <a:cxn ang="0">
                <a:pos x="224" y="120"/>
              </a:cxn>
              <a:cxn ang="0">
                <a:pos x="272" y="440"/>
              </a:cxn>
              <a:cxn ang="0">
                <a:pos x="272" y="440"/>
              </a:cxn>
              <a:cxn ang="0">
                <a:pos x="304" y="911"/>
              </a:cxn>
              <a:cxn ang="0">
                <a:pos x="312" y="1487"/>
              </a:cxn>
            </a:cxnLst>
            <a:rect l="0" t="0" r="r" b="b"/>
            <a:pathLst>
              <a:path w="312" h="2966">
                <a:moveTo>
                  <a:pt x="288" y="1487"/>
                </a:moveTo>
                <a:lnTo>
                  <a:pt x="280" y="911"/>
                </a:lnTo>
                <a:lnTo>
                  <a:pt x="280" y="911"/>
                </a:lnTo>
                <a:lnTo>
                  <a:pt x="280" y="911"/>
                </a:lnTo>
                <a:lnTo>
                  <a:pt x="248" y="440"/>
                </a:lnTo>
                <a:lnTo>
                  <a:pt x="248" y="440"/>
                </a:lnTo>
                <a:lnTo>
                  <a:pt x="248" y="440"/>
                </a:lnTo>
                <a:lnTo>
                  <a:pt x="200" y="120"/>
                </a:lnTo>
                <a:lnTo>
                  <a:pt x="200" y="128"/>
                </a:lnTo>
                <a:lnTo>
                  <a:pt x="200" y="128"/>
                </a:lnTo>
                <a:lnTo>
                  <a:pt x="176" y="48"/>
                </a:lnTo>
                <a:lnTo>
                  <a:pt x="176" y="48"/>
                </a:lnTo>
                <a:lnTo>
                  <a:pt x="176" y="48"/>
                </a:lnTo>
                <a:lnTo>
                  <a:pt x="144" y="16"/>
                </a:lnTo>
                <a:lnTo>
                  <a:pt x="160" y="16"/>
                </a:lnTo>
                <a:lnTo>
                  <a:pt x="160" y="16"/>
                </a:lnTo>
                <a:lnTo>
                  <a:pt x="128" y="48"/>
                </a:lnTo>
                <a:lnTo>
                  <a:pt x="136" y="48"/>
                </a:lnTo>
                <a:lnTo>
                  <a:pt x="136" y="48"/>
                </a:lnTo>
                <a:lnTo>
                  <a:pt x="112" y="136"/>
                </a:lnTo>
                <a:lnTo>
                  <a:pt x="112" y="128"/>
                </a:lnTo>
                <a:lnTo>
                  <a:pt x="112" y="128"/>
                </a:lnTo>
                <a:lnTo>
                  <a:pt x="64" y="440"/>
                </a:lnTo>
                <a:lnTo>
                  <a:pt x="64" y="440"/>
                </a:lnTo>
                <a:lnTo>
                  <a:pt x="64" y="440"/>
                </a:lnTo>
                <a:lnTo>
                  <a:pt x="32" y="911"/>
                </a:lnTo>
                <a:lnTo>
                  <a:pt x="32" y="911"/>
                </a:lnTo>
                <a:lnTo>
                  <a:pt x="32" y="911"/>
                </a:lnTo>
                <a:lnTo>
                  <a:pt x="24" y="1487"/>
                </a:lnTo>
                <a:lnTo>
                  <a:pt x="24" y="1487"/>
                </a:lnTo>
                <a:lnTo>
                  <a:pt x="24" y="1487"/>
                </a:lnTo>
                <a:lnTo>
                  <a:pt x="32" y="2055"/>
                </a:lnTo>
                <a:lnTo>
                  <a:pt x="32" y="2055"/>
                </a:lnTo>
                <a:lnTo>
                  <a:pt x="32" y="2055"/>
                </a:lnTo>
                <a:lnTo>
                  <a:pt x="64" y="2527"/>
                </a:lnTo>
                <a:lnTo>
                  <a:pt x="64" y="2527"/>
                </a:lnTo>
                <a:lnTo>
                  <a:pt x="64" y="2527"/>
                </a:lnTo>
                <a:lnTo>
                  <a:pt x="112" y="2846"/>
                </a:lnTo>
                <a:lnTo>
                  <a:pt x="112" y="2846"/>
                </a:lnTo>
                <a:lnTo>
                  <a:pt x="112" y="2846"/>
                </a:lnTo>
                <a:lnTo>
                  <a:pt x="136" y="2926"/>
                </a:lnTo>
                <a:lnTo>
                  <a:pt x="128" y="2918"/>
                </a:lnTo>
                <a:lnTo>
                  <a:pt x="128" y="2918"/>
                </a:lnTo>
                <a:lnTo>
                  <a:pt x="160" y="2950"/>
                </a:lnTo>
                <a:lnTo>
                  <a:pt x="144" y="2950"/>
                </a:lnTo>
                <a:lnTo>
                  <a:pt x="144" y="2950"/>
                </a:lnTo>
                <a:lnTo>
                  <a:pt x="176" y="2918"/>
                </a:lnTo>
                <a:lnTo>
                  <a:pt x="176" y="2926"/>
                </a:lnTo>
                <a:lnTo>
                  <a:pt x="176" y="2926"/>
                </a:lnTo>
                <a:lnTo>
                  <a:pt x="200" y="2838"/>
                </a:lnTo>
                <a:lnTo>
                  <a:pt x="200" y="2838"/>
                </a:lnTo>
                <a:lnTo>
                  <a:pt x="200" y="2838"/>
                </a:lnTo>
                <a:lnTo>
                  <a:pt x="248" y="2527"/>
                </a:lnTo>
                <a:lnTo>
                  <a:pt x="248" y="2527"/>
                </a:lnTo>
                <a:lnTo>
                  <a:pt x="248" y="2527"/>
                </a:lnTo>
                <a:lnTo>
                  <a:pt x="280" y="2055"/>
                </a:lnTo>
                <a:lnTo>
                  <a:pt x="280" y="2055"/>
                </a:lnTo>
                <a:lnTo>
                  <a:pt x="280" y="2055"/>
                </a:lnTo>
                <a:lnTo>
                  <a:pt x="288" y="1487"/>
                </a:lnTo>
                <a:lnTo>
                  <a:pt x="288" y="1487"/>
                </a:lnTo>
                <a:lnTo>
                  <a:pt x="312" y="1487"/>
                </a:lnTo>
                <a:lnTo>
                  <a:pt x="312" y="1487"/>
                </a:lnTo>
                <a:lnTo>
                  <a:pt x="304" y="2055"/>
                </a:lnTo>
                <a:lnTo>
                  <a:pt x="304" y="2055"/>
                </a:lnTo>
                <a:lnTo>
                  <a:pt x="304" y="2055"/>
                </a:lnTo>
                <a:lnTo>
                  <a:pt x="272" y="2527"/>
                </a:lnTo>
                <a:lnTo>
                  <a:pt x="272" y="2527"/>
                </a:lnTo>
                <a:lnTo>
                  <a:pt x="272" y="2527"/>
                </a:lnTo>
                <a:lnTo>
                  <a:pt x="224" y="2838"/>
                </a:lnTo>
                <a:lnTo>
                  <a:pt x="224" y="2838"/>
                </a:lnTo>
                <a:lnTo>
                  <a:pt x="224" y="2846"/>
                </a:lnTo>
                <a:lnTo>
                  <a:pt x="200" y="2934"/>
                </a:lnTo>
                <a:lnTo>
                  <a:pt x="200" y="2934"/>
                </a:lnTo>
                <a:lnTo>
                  <a:pt x="192" y="2934"/>
                </a:lnTo>
                <a:lnTo>
                  <a:pt x="160" y="2966"/>
                </a:lnTo>
                <a:lnTo>
                  <a:pt x="160" y="2966"/>
                </a:lnTo>
                <a:lnTo>
                  <a:pt x="144" y="2966"/>
                </a:lnTo>
                <a:lnTo>
                  <a:pt x="112" y="2934"/>
                </a:lnTo>
                <a:lnTo>
                  <a:pt x="112" y="2934"/>
                </a:lnTo>
                <a:lnTo>
                  <a:pt x="112" y="2934"/>
                </a:lnTo>
                <a:lnTo>
                  <a:pt x="88" y="2854"/>
                </a:lnTo>
                <a:lnTo>
                  <a:pt x="88" y="2854"/>
                </a:lnTo>
                <a:lnTo>
                  <a:pt x="88" y="2846"/>
                </a:lnTo>
                <a:lnTo>
                  <a:pt x="40" y="2527"/>
                </a:lnTo>
                <a:lnTo>
                  <a:pt x="40" y="2527"/>
                </a:lnTo>
                <a:lnTo>
                  <a:pt x="40" y="2527"/>
                </a:lnTo>
                <a:lnTo>
                  <a:pt x="8" y="2055"/>
                </a:lnTo>
                <a:lnTo>
                  <a:pt x="8" y="2055"/>
                </a:lnTo>
                <a:lnTo>
                  <a:pt x="8" y="2055"/>
                </a:lnTo>
                <a:lnTo>
                  <a:pt x="0" y="1487"/>
                </a:lnTo>
                <a:lnTo>
                  <a:pt x="0" y="1487"/>
                </a:lnTo>
                <a:lnTo>
                  <a:pt x="0" y="1487"/>
                </a:lnTo>
                <a:lnTo>
                  <a:pt x="8" y="911"/>
                </a:lnTo>
                <a:lnTo>
                  <a:pt x="8" y="911"/>
                </a:lnTo>
                <a:lnTo>
                  <a:pt x="8" y="911"/>
                </a:lnTo>
                <a:lnTo>
                  <a:pt x="40" y="440"/>
                </a:lnTo>
                <a:lnTo>
                  <a:pt x="40" y="440"/>
                </a:lnTo>
                <a:lnTo>
                  <a:pt x="40" y="440"/>
                </a:lnTo>
                <a:lnTo>
                  <a:pt x="88" y="128"/>
                </a:lnTo>
                <a:lnTo>
                  <a:pt x="88" y="128"/>
                </a:lnTo>
                <a:lnTo>
                  <a:pt x="88" y="128"/>
                </a:lnTo>
                <a:lnTo>
                  <a:pt x="112" y="40"/>
                </a:lnTo>
                <a:lnTo>
                  <a:pt x="112" y="40"/>
                </a:lnTo>
                <a:lnTo>
                  <a:pt x="112" y="32"/>
                </a:lnTo>
                <a:lnTo>
                  <a:pt x="144" y="0"/>
                </a:lnTo>
                <a:lnTo>
                  <a:pt x="144" y="0"/>
                </a:lnTo>
                <a:lnTo>
                  <a:pt x="160" y="0"/>
                </a:lnTo>
                <a:lnTo>
                  <a:pt x="192" y="32"/>
                </a:lnTo>
                <a:lnTo>
                  <a:pt x="192" y="32"/>
                </a:lnTo>
                <a:lnTo>
                  <a:pt x="200" y="40"/>
                </a:lnTo>
                <a:lnTo>
                  <a:pt x="224" y="120"/>
                </a:lnTo>
                <a:lnTo>
                  <a:pt x="224" y="120"/>
                </a:lnTo>
                <a:lnTo>
                  <a:pt x="224" y="120"/>
                </a:lnTo>
                <a:lnTo>
                  <a:pt x="272" y="440"/>
                </a:lnTo>
                <a:lnTo>
                  <a:pt x="272" y="440"/>
                </a:lnTo>
                <a:lnTo>
                  <a:pt x="272" y="440"/>
                </a:lnTo>
                <a:lnTo>
                  <a:pt x="304" y="911"/>
                </a:lnTo>
                <a:lnTo>
                  <a:pt x="304" y="911"/>
                </a:lnTo>
                <a:lnTo>
                  <a:pt x="304" y="911"/>
                </a:lnTo>
                <a:lnTo>
                  <a:pt x="312" y="1487"/>
                </a:lnTo>
                <a:lnTo>
                  <a:pt x="288" y="1487"/>
                </a:lnTo>
                <a:close/>
              </a:path>
            </a:pathLst>
          </a:custGeom>
          <a:solidFill>
            <a:srgbClr val="FF0000"/>
          </a:solidFill>
          <a:ln w="9525">
            <a:solidFill>
              <a:srgbClr val="FF0000"/>
            </a:solidFill>
            <a:round/>
            <a:headEnd/>
            <a:tailEnd/>
          </a:ln>
          <a:effectLst/>
        </p:spPr>
        <p:txBody>
          <a:bodyPr/>
          <a:lstStyle/>
          <a:p>
            <a:endParaRPr lang="en-US"/>
          </a:p>
        </p:txBody>
      </p:sp>
      <p:sp>
        <p:nvSpPr>
          <p:cNvPr id="999544" name="Freeform 120"/>
          <p:cNvSpPr>
            <a:spLocks/>
          </p:cNvSpPr>
          <p:nvPr/>
        </p:nvSpPr>
        <p:spPr bwMode="auto">
          <a:xfrm>
            <a:off x="6515100" y="5178425"/>
            <a:ext cx="19050" cy="12700"/>
          </a:xfrm>
          <a:custGeom>
            <a:avLst/>
            <a:gdLst/>
            <a:ahLst/>
            <a:cxnLst>
              <a:cxn ang="0">
                <a:pos x="24" y="8"/>
              </a:cxn>
              <a:cxn ang="0">
                <a:pos x="24" y="0"/>
              </a:cxn>
              <a:cxn ang="0">
                <a:pos x="0" y="8"/>
              </a:cxn>
              <a:cxn ang="0">
                <a:pos x="0" y="16"/>
              </a:cxn>
              <a:cxn ang="0">
                <a:pos x="24" y="8"/>
              </a:cxn>
            </a:cxnLst>
            <a:rect l="0" t="0" r="r" b="b"/>
            <a:pathLst>
              <a:path w="24" h="16">
                <a:moveTo>
                  <a:pt x="24" y="8"/>
                </a:moveTo>
                <a:lnTo>
                  <a:pt x="24" y="0"/>
                </a:lnTo>
                <a:lnTo>
                  <a:pt x="0" y="8"/>
                </a:lnTo>
                <a:lnTo>
                  <a:pt x="0" y="16"/>
                </a:lnTo>
                <a:lnTo>
                  <a:pt x="24" y="8"/>
                </a:lnTo>
                <a:close/>
              </a:path>
            </a:pathLst>
          </a:custGeom>
          <a:blipFill dpi="0" rotWithShape="0">
            <a:blip r:embed="rId11"/>
            <a:srcRect/>
            <a:tile tx="0" ty="0" sx="100000" sy="100000" flip="none" algn="tl"/>
          </a:blipFill>
          <a:ln w="9525">
            <a:noFill/>
            <a:round/>
            <a:headEnd/>
            <a:tailEnd/>
          </a:ln>
          <a:effectLst/>
        </p:spPr>
        <p:txBody>
          <a:bodyPr/>
          <a:lstStyle/>
          <a:p>
            <a:endParaRPr lang="en-US"/>
          </a:p>
        </p:txBody>
      </p:sp>
      <p:sp>
        <p:nvSpPr>
          <p:cNvPr id="999545" name="Freeform 121"/>
          <p:cNvSpPr>
            <a:spLocks/>
          </p:cNvSpPr>
          <p:nvPr/>
        </p:nvSpPr>
        <p:spPr bwMode="auto">
          <a:xfrm>
            <a:off x="6515100" y="5184775"/>
            <a:ext cx="74613" cy="144463"/>
          </a:xfrm>
          <a:custGeom>
            <a:avLst/>
            <a:gdLst/>
            <a:ahLst/>
            <a:cxnLst>
              <a:cxn ang="0">
                <a:pos x="24" y="0"/>
              </a:cxn>
              <a:cxn ang="0">
                <a:pos x="0" y="8"/>
              </a:cxn>
              <a:cxn ang="0">
                <a:pos x="72" y="152"/>
              </a:cxn>
              <a:cxn ang="0">
                <a:pos x="80" y="176"/>
              </a:cxn>
              <a:cxn ang="0">
                <a:pos x="96" y="152"/>
              </a:cxn>
              <a:cxn ang="0">
                <a:pos x="96" y="144"/>
              </a:cxn>
              <a:cxn ang="0">
                <a:pos x="24" y="0"/>
              </a:cxn>
            </a:cxnLst>
            <a:rect l="0" t="0" r="r" b="b"/>
            <a:pathLst>
              <a:path w="96" h="176">
                <a:moveTo>
                  <a:pt x="24" y="0"/>
                </a:moveTo>
                <a:lnTo>
                  <a:pt x="0" y="8"/>
                </a:lnTo>
                <a:lnTo>
                  <a:pt x="72" y="152"/>
                </a:lnTo>
                <a:lnTo>
                  <a:pt x="80" y="176"/>
                </a:lnTo>
                <a:lnTo>
                  <a:pt x="96" y="152"/>
                </a:lnTo>
                <a:lnTo>
                  <a:pt x="96" y="144"/>
                </a:lnTo>
                <a:lnTo>
                  <a:pt x="24" y="0"/>
                </a:lnTo>
                <a:close/>
              </a:path>
            </a:pathLst>
          </a:custGeom>
          <a:blipFill dpi="0" rotWithShape="0">
            <a:blip r:embed="rId11"/>
            <a:srcRect/>
            <a:tile tx="0" ty="0" sx="100000" sy="100000" flip="none" algn="tl"/>
          </a:blipFill>
          <a:ln w="9525">
            <a:noFill/>
            <a:round/>
            <a:headEnd/>
            <a:tailEnd/>
          </a:ln>
          <a:effectLst/>
        </p:spPr>
        <p:txBody>
          <a:bodyPr/>
          <a:lstStyle/>
          <a:p>
            <a:endParaRPr lang="en-US"/>
          </a:p>
        </p:txBody>
      </p:sp>
      <p:sp>
        <p:nvSpPr>
          <p:cNvPr id="999546" name="Freeform 122"/>
          <p:cNvSpPr>
            <a:spLocks/>
          </p:cNvSpPr>
          <p:nvPr/>
        </p:nvSpPr>
        <p:spPr bwMode="auto">
          <a:xfrm>
            <a:off x="6627813" y="5178425"/>
            <a:ext cx="17462" cy="12700"/>
          </a:xfrm>
          <a:custGeom>
            <a:avLst/>
            <a:gdLst/>
            <a:ahLst/>
            <a:cxnLst>
              <a:cxn ang="0">
                <a:pos x="0" y="8"/>
              </a:cxn>
              <a:cxn ang="0">
                <a:pos x="0" y="0"/>
              </a:cxn>
              <a:cxn ang="0">
                <a:pos x="24" y="8"/>
              </a:cxn>
              <a:cxn ang="0">
                <a:pos x="24" y="16"/>
              </a:cxn>
              <a:cxn ang="0">
                <a:pos x="0" y="8"/>
              </a:cxn>
            </a:cxnLst>
            <a:rect l="0" t="0" r="r" b="b"/>
            <a:pathLst>
              <a:path w="24" h="16">
                <a:moveTo>
                  <a:pt x="0" y="8"/>
                </a:moveTo>
                <a:lnTo>
                  <a:pt x="0" y="0"/>
                </a:lnTo>
                <a:lnTo>
                  <a:pt x="24" y="8"/>
                </a:lnTo>
                <a:lnTo>
                  <a:pt x="24" y="16"/>
                </a:lnTo>
                <a:lnTo>
                  <a:pt x="0" y="8"/>
                </a:lnTo>
                <a:close/>
              </a:path>
            </a:pathLst>
          </a:custGeom>
          <a:blipFill dpi="0" rotWithShape="0">
            <a:blip r:embed="rId11"/>
            <a:srcRect/>
            <a:tile tx="0" ty="0" sx="100000" sy="100000" flip="none" algn="tl"/>
          </a:blipFill>
          <a:ln w="9525">
            <a:noFill/>
            <a:round/>
            <a:headEnd/>
            <a:tailEnd/>
          </a:ln>
          <a:effectLst/>
        </p:spPr>
        <p:txBody>
          <a:bodyPr/>
          <a:lstStyle/>
          <a:p>
            <a:endParaRPr lang="en-US"/>
          </a:p>
        </p:txBody>
      </p:sp>
      <p:sp>
        <p:nvSpPr>
          <p:cNvPr id="999547" name="Freeform 123"/>
          <p:cNvSpPr>
            <a:spLocks/>
          </p:cNvSpPr>
          <p:nvPr/>
        </p:nvSpPr>
        <p:spPr bwMode="auto">
          <a:xfrm>
            <a:off x="6570663" y="5184775"/>
            <a:ext cx="74612" cy="125413"/>
          </a:xfrm>
          <a:custGeom>
            <a:avLst/>
            <a:gdLst/>
            <a:ahLst/>
            <a:cxnLst>
              <a:cxn ang="0">
                <a:pos x="0" y="144"/>
              </a:cxn>
              <a:cxn ang="0">
                <a:pos x="24" y="152"/>
              </a:cxn>
              <a:cxn ang="0">
                <a:pos x="96" y="8"/>
              </a:cxn>
              <a:cxn ang="0">
                <a:pos x="72" y="0"/>
              </a:cxn>
              <a:cxn ang="0">
                <a:pos x="0" y="144"/>
              </a:cxn>
            </a:cxnLst>
            <a:rect l="0" t="0" r="r" b="b"/>
            <a:pathLst>
              <a:path w="96" h="152">
                <a:moveTo>
                  <a:pt x="0" y="144"/>
                </a:moveTo>
                <a:lnTo>
                  <a:pt x="24" y="152"/>
                </a:lnTo>
                <a:lnTo>
                  <a:pt x="96" y="8"/>
                </a:lnTo>
                <a:lnTo>
                  <a:pt x="72" y="0"/>
                </a:lnTo>
                <a:lnTo>
                  <a:pt x="0" y="144"/>
                </a:lnTo>
                <a:close/>
              </a:path>
            </a:pathLst>
          </a:custGeom>
          <a:blipFill dpi="0" rotWithShape="0">
            <a:blip r:embed="rId11"/>
            <a:srcRect/>
            <a:tile tx="0" ty="0" sx="100000" sy="100000" flip="none" algn="tl"/>
          </a:blipFill>
          <a:ln w="9525">
            <a:noFill/>
            <a:round/>
            <a:headEnd/>
            <a:tailEnd/>
          </a:ln>
          <a:effectLst/>
        </p:spPr>
        <p:txBody>
          <a:bodyPr/>
          <a:lstStyle/>
          <a:p>
            <a:endParaRPr lang="en-US"/>
          </a:p>
        </p:txBody>
      </p:sp>
      <p:sp>
        <p:nvSpPr>
          <p:cNvPr id="999548" name="Freeform 124"/>
          <p:cNvSpPr>
            <a:spLocks/>
          </p:cNvSpPr>
          <p:nvPr/>
        </p:nvSpPr>
        <p:spPr bwMode="auto">
          <a:xfrm>
            <a:off x="6683375" y="4005263"/>
            <a:ext cx="19050" cy="14287"/>
          </a:xfrm>
          <a:custGeom>
            <a:avLst/>
            <a:gdLst/>
            <a:ahLst/>
            <a:cxnLst>
              <a:cxn ang="0">
                <a:pos x="0" y="0"/>
              </a:cxn>
              <a:cxn ang="0">
                <a:pos x="0" y="8"/>
              </a:cxn>
              <a:cxn ang="0">
                <a:pos x="24" y="16"/>
              </a:cxn>
              <a:cxn ang="0">
                <a:pos x="24" y="8"/>
              </a:cxn>
              <a:cxn ang="0">
                <a:pos x="0" y="0"/>
              </a:cxn>
            </a:cxnLst>
            <a:rect l="0" t="0" r="r" b="b"/>
            <a:pathLst>
              <a:path w="24" h="16">
                <a:moveTo>
                  <a:pt x="0" y="0"/>
                </a:moveTo>
                <a:lnTo>
                  <a:pt x="0" y="8"/>
                </a:lnTo>
                <a:lnTo>
                  <a:pt x="24" y="16"/>
                </a:lnTo>
                <a:lnTo>
                  <a:pt x="24" y="8"/>
                </a:lnTo>
                <a:lnTo>
                  <a:pt x="0" y="0"/>
                </a:lnTo>
                <a:close/>
              </a:path>
            </a:pathLst>
          </a:custGeom>
          <a:blipFill dpi="0" rotWithShape="0">
            <a:blip r:embed="rId11"/>
            <a:srcRect/>
            <a:tile tx="0" ty="0" sx="100000" sy="100000" flip="none" algn="tl"/>
          </a:blipFill>
          <a:ln w="9525">
            <a:noFill/>
            <a:round/>
            <a:headEnd/>
            <a:tailEnd/>
          </a:ln>
          <a:effectLst/>
        </p:spPr>
        <p:txBody>
          <a:bodyPr/>
          <a:lstStyle/>
          <a:p>
            <a:endParaRPr lang="en-US"/>
          </a:p>
        </p:txBody>
      </p:sp>
      <p:sp>
        <p:nvSpPr>
          <p:cNvPr id="999549" name="Freeform 125"/>
          <p:cNvSpPr>
            <a:spLocks/>
          </p:cNvSpPr>
          <p:nvPr/>
        </p:nvSpPr>
        <p:spPr bwMode="auto">
          <a:xfrm>
            <a:off x="6683375" y="3868738"/>
            <a:ext cx="130175" cy="142875"/>
          </a:xfrm>
          <a:custGeom>
            <a:avLst/>
            <a:gdLst/>
            <a:ahLst/>
            <a:cxnLst>
              <a:cxn ang="0">
                <a:pos x="0" y="168"/>
              </a:cxn>
              <a:cxn ang="0">
                <a:pos x="72" y="24"/>
              </a:cxn>
              <a:cxn ang="0">
                <a:pos x="80" y="0"/>
              </a:cxn>
              <a:cxn ang="0">
                <a:pos x="96" y="24"/>
              </a:cxn>
              <a:cxn ang="0">
                <a:pos x="168" y="168"/>
              </a:cxn>
              <a:cxn ang="0">
                <a:pos x="144" y="176"/>
              </a:cxn>
              <a:cxn ang="0">
                <a:pos x="136" y="168"/>
              </a:cxn>
              <a:cxn ang="0">
                <a:pos x="144" y="176"/>
              </a:cxn>
              <a:cxn ang="0">
                <a:pos x="72" y="32"/>
              </a:cxn>
              <a:cxn ang="0">
                <a:pos x="96" y="24"/>
              </a:cxn>
              <a:cxn ang="0">
                <a:pos x="96" y="32"/>
              </a:cxn>
              <a:cxn ang="0">
                <a:pos x="24" y="176"/>
              </a:cxn>
              <a:cxn ang="0">
                <a:pos x="0" y="168"/>
              </a:cxn>
            </a:cxnLst>
            <a:rect l="0" t="0" r="r" b="b"/>
            <a:pathLst>
              <a:path w="168" h="176">
                <a:moveTo>
                  <a:pt x="0" y="168"/>
                </a:moveTo>
                <a:lnTo>
                  <a:pt x="72" y="24"/>
                </a:lnTo>
                <a:lnTo>
                  <a:pt x="80" y="0"/>
                </a:lnTo>
                <a:lnTo>
                  <a:pt x="96" y="24"/>
                </a:lnTo>
                <a:lnTo>
                  <a:pt x="168" y="168"/>
                </a:lnTo>
                <a:lnTo>
                  <a:pt x="144" y="176"/>
                </a:lnTo>
                <a:lnTo>
                  <a:pt x="136" y="168"/>
                </a:lnTo>
                <a:lnTo>
                  <a:pt x="144" y="176"/>
                </a:lnTo>
                <a:lnTo>
                  <a:pt x="72" y="32"/>
                </a:lnTo>
                <a:lnTo>
                  <a:pt x="96" y="24"/>
                </a:lnTo>
                <a:lnTo>
                  <a:pt x="96" y="32"/>
                </a:lnTo>
                <a:lnTo>
                  <a:pt x="24" y="176"/>
                </a:lnTo>
                <a:lnTo>
                  <a:pt x="0" y="168"/>
                </a:lnTo>
                <a:close/>
              </a:path>
            </a:pathLst>
          </a:custGeom>
          <a:blipFill dpi="0" rotWithShape="0">
            <a:blip r:embed="rId11"/>
            <a:srcRect/>
            <a:tile tx="0" ty="0" sx="100000" sy="100000" flip="none" algn="tl"/>
          </a:blipFill>
          <a:ln w="9525">
            <a:solidFill>
              <a:srgbClr val="990000"/>
            </a:solidFill>
            <a:round/>
            <a:headEnd/>
            <a:tailEnd/>
          </a:ln>
          <a:effectLst/>
        </p:spPr>
        <p:txBody>
          <a:bodyPr/>
          <a:lstStyle/>
          <a:p>
            <a:endParaRPr lang="en-US"/>
          </a:p>
        </p:txBody>
      </p:sp>
      <p:sp>
        <p:nvSpPr>
          <p:cNvPr id="999550" name="Freeform 126"/>
          <p:cNvSpPr>
            <a:spLocks/>
          </p:cNvSpPr>
          <p:nvPr/>
        </p:nvSpPr>
        <p:spPr bwMode="auto">
          <a:xfrm>
            <a:off x="6796088" y="4005263"/>
            <a:ext cx="17462" cy="14287"/>
          </a:xfrm>
          <a:custGeom>
            <a:avLst/>
            <a:gdLst/>
            <a:ahLst/>
            <a:cxnLst>
              <a:cxn ang="0">
                <a:pos x="24" y="0"/>
              </a:cxn>
              <a:cxn ang="0">
                <a:pos x="24" y="8"/>
              </a:cxn>
              <a:cxn ang="0">
                <a:pos x="0" y="16"/>
              </a:cxn>
              <a:cxn ang="0">
                <a:pos x="0" y="8"/>
              </a:cxn>
              <a:cxn ang="0">
                <a:pos x="24" y="0"/>
              </a:cxn>
            </a:cxnLst>
            <a:rect l="0" t="0" r="r" b="b"/>
            <a:pathLst>
              <a:path w="24" h="16">
                <a:moveTo>
                  <a:pt x="24" y="0"/>
                </a:moveTo>
                <a:lnTo>
                  <a:pt x="24" y="8"/>
                </a:lnTo>
                <a:lnTo>
                  <a:pt x="0" y="16"/>
                </a:lnTo>
                <a:lnTo>
                  <a:pt x="0" y="8"/>
                </a:lnTo>
                <a:lnTo>
                  <a:pt x="24" y="0"/>
                </a:lnTo>
                <a:close/>
              </a:path>
            </a:pathLst>
          </a:custGeom>
          <a:blipFill dpi="0" rotWithShape="0">
            <a:blip r:embed="rId11"/>
            <a:srcRect/>
            <a:tile tx="0" ty="0" sx="100000" sy="100000" flip="none" algn="tl"/>
          </a:blipFill>
          <a:ln w="9525">
            <a:noFill/>
            <a:round/>
            <a:headEnd/>
            <a:tailEnd/>
          </a:ln>
          <a:effectLst/>
        </p:spPr>
        <p:txBody>
          <a:bodyPr/>
          <a:lstStyle/>
          <a:p>
            <a:endParaRPr lang="en-US"/>
          </a:p>
        </p:txBody>
      </p:sp>
      <p:sp>
        <p:nvSpPr>
          <p:cNvPr id="999551" name="Freeform 127"/>
          <p:cNvSpPr>
            <a:spLocks/>
          </p:cNvSpPr>
          <p:nvPr/>
        </p:nvSpPr>
        <p:spPr bwMode="auto">
          <a:xfrm>
            <a:off x="6796088" y="4005263"/>
            <a:ext cx="17462" cy="6350"/>
          </a:xfrm>
          <a:custGeom>
            <a:avLst/>
            <a:gdLst/>
            <a:ahLst/>
            <a:cxnLst>
              <a:cxn ang="0">
                <a:pos x="24" y="0"/>
              </a:cxn>
              <a:cxn ang="0">
                <a:pos x="0" y="8"/>
              </a:cxn>
              <a:cxn ang="0">
                <a:pos x="0" y="8"/>
              </a:cxn>
              <a:cxn ang="0">
                <a:pos x="24" y="0"/>
              </a:cxn>
            </a:cxnLst>
            <a:rect l="0" t="0" r="r" b="b"/>
            <a:pathLst>
              <a:path w="24" h="8">
                <a:moveTo>
                  <a:pt x="24" y="0"/>
                </a:moveTo>
                <a:lnTo>
                  <a:pt x="0" y="8"/>
                </a:lnTo>
                <a:lnTo>
                  <a:pt x="0" y="8"/>
                </a:lnTo>
                <a:lnTo>
                  <a:pt x="24" y="0"/>
                </a:lnTo>
                <a:close/>
              </a:path>
            </a:pathLst>
          </a:custGeom>
          <a:blipFill dpi="0" rotWithShape="0">
            <a:blip r:embed="rId11"/>
            <a:srcRect/>
            <a:tile tx="0" ty="0" sx="100000" sy="100000" flip="none" algn="tl"/>
          </a:blipFill>
          <a:ln w="9525">
            <a:noFill/>
            <a:round/>
            <a:headEnd/>
            <a:tailEnd/>
          </a:ln>
          <a:effectLst/>
        </p:spPr>
        <p:txBody>
          <a:bodyPr/>
          <a:lstStyle/>
          <a:p>
            <a:endParaRPr lang="en-US"/>
          </a:p>
        </p:txBody>
      </p:sp>
      <p:sp>
        <p:nvSpPr>
          <p:cNvPr id="999552" name="Rectangle 128"/>
          <p:cNvSpPr>
            <a:spLocks noChangeArrowheads="1"/>
          </p:cNvSpPr>
          <p:nvPr/>
        </p:nvSpPr>
        <p:spPr bwMode="auto">
          <a:xfrm>
            <a:off x="5124450" y="3281363"/>
            <a:ext cx="904875" cy="244475"/>
          </a:xfrm>
          <a:prstGeom prst="rect">
            <a:avLst/>
          </a:prstGeom>
          <a:noFill/>
          <a:ln w="9525">
            <a:noFill/>
            <a:miter lim="800000"/>
            <a:headEnd/>
            <a:tailEnd/>
          </a:ln>
          <a:effectLst/>
        </p:spPr>
        <p:txBody>
          <a:bodyPr wrap="none" lIns="0" tIns="0" rIns="0" bIns="0">
            <a:spAutoFit/>
          </a:bodyPr>
          <a:lstStyle/>
          <a:p>
            <a:r>
              <a:rPr lang="en-US" sz="1600" b="1">
                <a:solidFill>
                  <a:srgbClr val="000099"/>
                </a:solidFill>
                <a:latin typeface="Times New Roman" pitchFamily="18" charset="0"/>
              </a:rPr>
              <a:t>Increment</a:t>
            </a:r>
          </a:p>
        </p:txBody>
      </p:sp>
      <p:sp>
        <p:nvSpPr>
          <p:cNvPr id="999553" name="Rectangle 129"/>
          <p:cNvSpPr>
            <a:spLocks noChangeArrowheads="1"/>
          </p:cNvSpPr>
          <p:nvPr/>
        </p:nvSpPr>
        <p:spPr bwMode="auto">
          <a:xfrm>
            <a:off x="5224463" y="3513138"/>
            <a:ext cx="79375" cy="244475"/>
          </a:xfrm>
          <a:prstGeom prst="rect">
            <a:avLst/>
          </a:prstGeom>
          <a:noFill/>
          <a:ln w="9525">
            <a:noFill/>
            <a:miter lim="800000"/>
            <a:headEnd/>
            <a:tailEnd/>
          </a:ln>
          <a:effectLst/>
        </p:spPr>
        <p:txBody>
          <a:bodyPr wrap="none" lIns="0" tIns="0" rIns="0" bIns="0">
            <a:spAutoFit/>
          </a:bodyPr>
          <a:lstStyle/>
          <a:p>
            <a:r>
              <a:rPr lang="en-US" sz="1600" b="1">
                <a:solidFill>
                  <a:srgbClr val="000099"/>
                </a:solidFill>
                <a:latin typeface="Times New Roman" pitchFamily="18" charset="0"/>
              </a:rPr>
              <a:t>I</a:t>
            </a:r>
            <a:endParaRPr lang="en-US" sz="1600" b="1">
              <a:solidFill>
                <a:srgbClr val="000099"/>
              </a:solidFill>
              <a:latin typeface="Arial Narrow" pitchFamily="34" charset="0"/>
            </a:endParaRPr>
          </a:p>
        </p:txBody>
      </p:sp>
      <p:sp>
        <p:nvSpPr>
          <p:cNvPr id="999554" name="Rectangle 130"/>
          <p:cNvSpPr>
            <a:spLocks noChangeArrowheads="1"/>
          </p:cNvSpPr>
          <p:nvPr/>
        </p:nvSpPr>
        <p:spPr bwMode="auto">
          <a:xfrm>
            <a:off x="5307013" y="3579813"/>
            <a:ext cx="330200" cy="244475"/>
          </a:xfrm>
          <a:prstGeom prst="rect">
            <a:avLst/>
          </a:prstGeom>
          <a:noFill/>
          <a:ln w="9525">
            <a:noFill/>
            <a:miter lim="800000"/>
            <a:headEnd/>
            <a:tailEnd/>
          </a:ln>
          <a:effectLst/>
        </p:spPr>
        <p:txBody>
          <a:bodyPr wrap="none" lIns="0" tIns="0" rIns="0" bIns="0">
            <a:spAutoFit/>
          </a:bodyPr>
          <a:lstStyle/>
          <a:p>
            <a:pPr algn="l"/>
            <a:r>
              <a:rPr lang="en-US" sz="1600" b="1">
                <a:solidFill>
                  <a:srgbClr val="000099"/>
                </a:solidFill>
                <a:latin typeface="Times New Roman" pitchFamily="18" charset="0"/>
              </a:rPr>
              <a:t>n+1</a:t>
            </a:r>
            <a:endParaRPr lang="en-US" sz="1600" b="1">
              <a:solidFill>
                <a:srgbClr val="000099"/>
              </a:solidFill>
              <a:latin typeface="Arial Narrow" pitchFamily="34" charset="0"/>
            </a:endParaRPr>
          </a:p>
        </p:txBody>
      </p:sp>
      <p:sp>
        <p:nvSpPr>
          <p:cNvPr id="999555" name="Rectangle 131"/>
          <p:cNvSpPr>
            <a:spLocks noChangeArrowheads="1"/>
          </p:cNvSpPr>
          <p:nvPr/>
        </p:nvSpPr>
        <p:spPr bwMode="auto">
          <a:xfrm>
            <a:off x="5713413" y="3513138"/>
            <a:ext cx="79375" cy="244475"/>
          </a:xfrm>
          <a:prstGeom prst="rect">
            <a:avLst/>
          </a:prstGeom>
          <a:noFill/>
          <a:ln w="9525">
            <a:noFill/>
            <a:miter lim="800000"/>
            <a:headEnd/>
            <a:tailEnd/>
          </a:ln>
          <a:effectLst/>
        </p:spPr>
        <p:txBody>
          <a:bodyPr wrap="none" lIns="0" tIns="0" rIns="0" bIns="0">
            <a:spAutoFit/>
          </a:bodyPr>
          <a:lstStyle/>
          <a:p>
            <a:r>
              <a:rPr lang="en-US" sz="1600" b="1">
                <a:solidFill>
                  <a:srgbClr val="000099"/>
                </a:solidFill>
                <a:latin typeface="Times New Roman" pitchFamily="18" charset="0"/>
              </a:rPr>
              <a:t>I</a:t>
            </a:r>
            <a:endParaRPr lang="en-US" sz="1600" b="1">
              <a:solidFill>
                <a:srgbClr val="000099"/>
              </a:solidFill>
              <a:latin typeface="Arial Narrow" pitchFamily="34" charset="0"/>
            </a:endParaRPr>
          </a:p>
        </p:txBody>
      </p:sp>
      <p:sp>
        <p:nvSpPr>
          <p:cNvPr id="999556" name="Rectangle 132"/>
          <p:cNvSpPr>
            <a:spLocks noChangeArrowheads="1"/>
          </p:cNvSpPr>
          <p:nvPr/>
        </p:nvSpPr>
        <p:spPr bwMode="auto">
          <a:xfrm>
            <a:off x="5795963" y="3579813"/>
            <a:ext cx="330200" cy="244475"/>
          </a:xfrm>
          <a:prstGeom prst="rect">
            <a:avLst/>
          </a:prstGeom>
          <a:noFill/>
          <a:ln w="9525">
            <a:noFill/>
            <a:miter lim="800000"/>
            <a:headEnd/>
            <a:tailEnd/>
          </a:ln>
          <a:effectLst/>
        </p:spPr>
        <p:txBody>
          <a:bodyPr wrap="none" lIns="0" tIns="0" rIns="0" bIns="0">
            <a:spAutoFit/>
          </a:bodyPr>
          <a:lstStyle/>
          <a:p>
            <a:pPr algn="l"/>
            <a:r>
              <a:rPr lang="en-US" sz="1600" b="1">
                <a:solidFill>
                  <a:srgbClr val="000099"/>
                </a:solidFill>
                <a:latin typeface="Times New Roman" pitchFamily="18" charset="0"/>
              </a:rPr>
              <a:t>n+2</a:t>
            </a:r>
            <a:endParaRPr lang="en-US" sz="1600" b="1">
              <a:solidFill>
                <a:srgbClr val="000099"/>
              </a:solidFill>
              <a:latin typeface="Arial Narrow" pitchFamily="34" charset="0"/>
            </a:endParaRPr>
          </a:p>
        </p:txBody>
      </p:sp>
      <p:sp>
        <p:nvSpPr>
          <p:cNvPr id="999557" name="Rectangle 133"/>
          <p:cNvSpPr>
            <a:spLocks noChangeArrowheads="1"/>
          </p:cNvSpPr>
          <p:nvPr/>
        </p:nvSpPr>
        <p:spPr bwMode="auto">
          <a:xfrm>
            <a:off x="6135688" y="3513138"/>
            <a:ext cx="58737" cy="244475"/>
          </a:xfrm>
          <a:prstGeom prst="rect">
            <a:avLst/>
          </a:prstGeom>
          <a:noFill/>
          <a:ln w="9525">
            <a:noFill/>
            <a:miter lim="800000"/>
            <a:headEnd/>
            <a:tailEnd/>
          </a:ln>
          <a:effectLst/>
        </p:spPr>
        <p:txBody>
          <a:bodyPr lIns="0" tIns="0" rIns="0" bIns="0">
            <a:spAutoFit/>
          </a:bodyPr>
          <a:lstStyle/>
          <a:p>
            <a:r>
              <a:rPr lang="en-US" sz="1600" b="1">
                <a:solidFill>
                  <a:srgbClr val="000099"/>
                </a:solidFill>
                <a:latin typeface="Times New Roman" pitchFamily="18" charset="0"/>
              </a:rPr>
              <a:t>I</a:t>
            </a:r>
            <a:endParaRPr lang="en-US" sz="1600" b="1">
              <a:solidFill>
                <a:srgbClr val="000099"/>
              </a:solidFill>
              <a:latin typeface="Arial Narrow" pitchFamily="34" charset="0"/>
            </a:endParaRPr>
          </a:p>
        </p:txBody>
      </p:sp>
      <p:sp>
        <p:nvSpPr>
          <p:cNvPr id="999558" name="Rectangle 134"/>
          <p:cNvSpPr>
            <a:spLocks noChangeArrowheads="1"/>
          </p:cNvSpPr>
          <p:nvPr/>
        </p:nvSpPr>
        <p:spPr bwMode="auto">
          <a:xfrm>
            <a:off x="6208713" y="3579813"/>
            <a:ext cx="330200" cy="244475"/>
          </a:xfrm>
          <a:prstGeom prst="rect">
            <a:avLst/>
          </a:prstGeom>
          <a:noFill/>
          <a:ln w="9525">
            <a:noFill/>
            <a:miter lim="800000"/>
            <a:headEnd/>
            <a:tailEnd/>
          </a:ln>
          <a:effectLst/>
        </p:spPr>
        <p:txBody>
          <a:bodyPr wrap="none" lIns="0" tIns="0" rIns="0" bIns="0">
            <a:spAutoFit/>
          </a:bodyPr>
          <a:lstStyle/>
          <a:p>
            <a:pPr algn="l"/>
            <a:r>
              <a:rPr lang="en-US" sz="1600" b="1">
                <a:solidFill>
                  <a:srgbClr val="000099"/>
                </a:solidFill>
                <a:latin typeface="Times New Roman" pitchFamily="18" charset="0"/>
              </a:rPr>
              <a:t>n+3</a:t>
            </a:r>
          </a:p>
        </p:txBody>
      </p:sp>
      <p:sp>
        <p:nvSpPr>
          <p:cNvPr id="999559" name="Rectangle 135"/>
          <p:cNvSpPr>
            <a:spLocks noChangeArrowheads="1"/>
          </p:cNvSpPr>
          <p:nvPr/>
        </p:nvSpPr>
        <p:spPr bwMode="auto">
          <a:xfrm>
            <a:off x="3692525" y="3741738"/>
            <a:ext cx="935038" cy="517525"/>
          </a:xfrm>
          <a:prstGeom prst="rect">
            <a:avLst/>
          </a:prstGeom>
          <a:noFill/>
          <a:ln w="9525">
            <a:noFill/>
            <a:miter lim="800000"/>
            <a:headEnd/>
            <a:tailEnd/>
          </a:ln>
          <a:effectLst/>
        </p:spPr>
        <p:txBody>
          <a:bodyPr anchor="ctr">
            <a:spAutoFit/>
          </a:bodyPr>
          <a:lstStyle/>
          <a:p>
            <a:pPr algn="r"/>
            <a:r>
              <a:rPr lang="en-US" sz="1400">
                <a:latin typeface="Times New Roman" pitchFamily="18" charset="0"/>
              </a:rPr>
              <a:t>Domain Analysis</a:t>
            </a:r>
            <a:endParaRPr lang="en-US" sz="2400">
              <a:latin typeface="Times New Roman" pitchFamily="18" charset="0"/>
            </a:endParaRPr>
          </a:p>
        </p:txBody>
      </p:sp>
      <p:sp>
        <p:nvSpPr>
          <p:cNvPr id="999560" name="Rectangle 136"/>
          <p:cNvSpPr>
            <a:spLocks noChangeArrowheads="1"/>
          </p:cNvSpPr>
          <p:nvPr/>
        </p:nvSpPr>
        <p:spPr bwMode="auto">
          <a:xfrm>
            <a:off x="2239963" y="5822950"/>
            <a:ext cx="2560637" cy="304800"/>
          </a:xfrm>
          <a:prstGeom prst="rect">
            <a:avLst/>
          </a:prstGeom>
          <a:noFill/>
          <a:ln w="9525">
            <a:noFill/>
            <a:miter lim="800000"/>
            <a:headEnd/>
            <a:tailEnd/>
          </a:ln>
          <a:effectLst/>
        </p:spPr>
        <p:txBody>
          <a:bodyPr wrap="none" anchor="ctr">
            <a:spAutoFit/>
          </a:bodyPr>
          <a:lstStyle/>
          <a:p>
            <a:r>
              <a:rPr lang="en-US" sz="1400">
                <a:latin typeface="Times New Roman" pitchFamily="18" charset="0"/>
              </a:rPr>
              <a:t>Integration and regression testing</a:t>
            </a:r>
          </a:p>
        </p:txBody>
      </p:sp>
      <p:sp>
        <p:nvSpPr>
          <p:cNvPr id="999561" name="Rectangle 137"/>
          <p:cNvSpPr>
            <a:spLocks noChangeArrowheads="1"/>
          </p:cNvSpPr>
          <p:nvPr/>
        </p:nvSpPr>
        <p:spPr bwMode="auto">
          <a:xfrm>
            <a:off x="3192463" y="4799013"/>
            <a:ext cx="1574800" cy="304800"/>
          </a:xfrm>
          <a:prstGeom prst="rect">
            <a:avLst/>
          </a:prstGeom>
          <a:noFill/>
          <a:ln w="9525">
            <a:noFill/>
            <a:miter lim="800000"/>
            <a:headEnd/>
            <a:tailEnd/>
          </a:ln>
          <a:effectLst/>
        </p:spPr>
        <p:txBody>
          <a:bodyPr wrap="none" anchor="ctr">
            <a:spAutoFit/>
          </a:bodyPr>
          <a:lstStyle/>
          <a:p>
            <a:r>
              <a:rPr lang="en-US" sz="1400">
                <a:latin typeface="Times New Roman" pitchFamily="18" charset="0"/>
              </a:rPr>
              <a:t>Application Design</a:t>
            </a:r>
          </a:p>
        </p:txBody>
      </p:sp>
      <p:sp>
        <p:nvSpPr>
          <p:cNvPr id="999562" name="Rectangle 138"/>
          <p:cNvSpPr>
            <a:spLocks noChangeArrowheads="1"/>
          </p:cNvSpPr>
          <p:nvPr/>
        </p:nvSpPr>
        <p:spPr bwMode="auto">
          <a:xfrm>
            <a:off x="3200400" y="5349875"/>
            <a:ext cx="1574800" cy="304800"/>
          </a:xfrm>
          <a:prstGeom prst="rect">
            <a:avLst/>
          </a:prstGeom>
          <a:noFill/>
          <a:ln w="9525">
            <a:noFill/>
            <a:miter lim="800000"/>
            <a:headEnd/>
            <a:tailEnd/>
          </a:ln>
          <a:effectLst/>
        </p:spPr>
        <p:txBody>
          <a:bodyPr wrap="none" anchor="ctr">
            <a:spAutoFit/>
          </a:bodyPr>
          <a:lstStyle/>
          <a:p>
            <a:r>
              <a:rPr lang="en-US" sz="1400">
                <a:latin typeface="Times New Roman" pitchFamily="18" charset="0"/>
              </a:rPr>
              <a:t>Class Development</a:t>
            </a:r>
          </a:p>
        </p:txBody>
      </p:sp>
      <p:sp>
        <p:nvSpPr>
          <p:cNvPr id="999563" name="Rectangle 139"/>
          <p:cNvSpPr>
            <a:spLocks noChangeArrowheads="1"/>
          </p:cNvSpPr>
          <p:nvPr/>
        </p:nvSpPr>
        <p:spPr bwMode="auto">
          <a:xfrm>
            <a:off x="3035300" y="4365625"/>
            <a:ext cx="1692275" cy="304800"/>
          </a:xfrm>
          <a:prstGeom prst="rect">
            <a:avLst/>
          </a:prstGeom>
          <a:noFill/>
          <a:ln w="9525">
            <a:noFill/>
            <a:miter lim="800000"/>
            <a:headEnd/>
            <a:tailEnd/>
          </a:ln>
          <a:effectLst/>
        </p:spPr>
        <p:txBody>
          <a:bodyPr wrap="none" anchor="ctr">
            <a:spAutoFit/>
          </a:bodyPr>
          <a:lstStyle/>
          <a:p>
            <a:r>
              <a:rPr lang="en-US" sz="1400">
                <a:latin typeface="Times New Roman" pitchFamily="18" charset="0"/>
              </a:rPr>
              <a:t>Application Analysis</a:t>
            </a:r>
          </a:p>
        </p:txBody>
      </p:sp>
      <p:sp>
        <p:nvSpPr>
          <p:cNvPr id="999564" name="Rectangle 140"/>
          <p:cNvSpPr>
            <a:spLocks noChangeArrowheads="1"/>
          </p:cNvSpPr>
          <p:nvPr/>
        </p:nvSpPr>
        <p:spPr bwMode="auto">
          <a:xfrm>
            <a:off x="5592763" y="6491288"/>
            <a:ext cx="184150" cy="366712"/>
          </a:xfrm>
          <a:prstGeom prst="rect">
            <a:avLst/>
          </a:prstGeom>
          <a:noFill/>
          <a:ln w="9525">
            <a:noFill/>
            <a:miter lim="800000"/>
            <a:headEnd/>
            <a:tailEnd/>
          </a:ln>
          <a:effectLst/>
        </p:spPr>
        <p:txBody>
          <a:bodyPr wrap="none" anchor="ctr">
            <a:spAutoFit/>
          </a:bodyPr>
          <a:lstStyle/>
          <a:p>
            <a:pPr>
              <a:spcBef>
                <a:spcPts val="1500"/>
              </a:spcBef>
            </a:pPr>
            <a:endParaRPr lang="en-US" sz="1800" b="1" i="1">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EC837510-E07A-4950-ACFB-8D899C7D3A64}" type="slidenum">
              <a:rPr lang="en-US" smtClean="0"/>
              <a:pPr/>
              <a:t>32</a:t>
            </a:fld>
            <a:endParaRPr lang="en-US" dirty="0"/>
          </a:p>
        </p:txBody>
      </p:sp>
      <p:sp>
        <p:nvSpPr>
          <p:cNvPr id="1206274" name="Rectangle 2"/>
          <p:cNvSpPr>
            <a:spLocks noGrp="1" noChangeArrowheads="1"/>
          </p:cNvSpPr>
          <p:nvPr>
            <p:ph type="title"/>
          </p:nvPr>
        </p:nvSpPr>
        <p:spPr/>
        <p:txBody>
          <a:bodyPr/>
          <a:lstStyle/>
          <a:p>
            <a:r>
              <a:rPr lang="en-US"/>
              <a:t>Testing Increments</a:t>
            </a:r>
          </a:p>
        </p:txBody>
      </p:sp>
      <p:sp>
        <p:nvSpPr>
          <p:cNvPr id="1206275" name="Line 3"/>
          <p:cNvSpPr>
            <a:spLocks noChangeShapeType="1"/>
          </p:cNvSpPr>
          <p:nvPr/>
        </p:nvSpPr>
        <p:spPr bwMode="auto">
          <a:xfrm>
            <a:off x="1733550" y="2679700"/>
            <a:ext cx="6138863" cy="0"/>
          </a:xfrm>
          <a:prstGeom prst="line">
            <a:avLst/>
          </a:prstGeom>
          <a:noFill/>
          <a:ln w="76200">
            <a:solidFill>
              <a:schemeClr val="tx1"/>
            </a:solidFill>
            <a:round/>
            <a:headEnd/>
            <a:tailEnd type="triangle" w="med" len="med"/>
          </a:ln>
          <a:effectLst/>
        </p:spPr>
        <p:txBody>
          <a:bodyPr wrap="none">
            <a:spAutoFit/>
          </a:bodyPr>
          <a:lstStyle/>
          <a:p>
            <a:endParaRPr lang="en-US"/>
          </a:p>
        </p:txBody>
      </p:sp>
      <p:sp>
        <p:nvSpPr>
          <p:cNvPr id="1206276" name="Line 4"/>
          <p:cNvSpPr>
            <a:spLocks noChangeShapeType="1"/>
          </p:cNvSpPr>
          <p:nvPr/>
        </p:nvSpPr>
        <p:spPr bwMode="auto">
          <a:xfrm>
            <a:off x="1741488" y="4610100"/>
            <a:ext cx="6138862" cy="0"/>
          </a:xfrm>
          <a:prstGeom prst="line">
            <a:avLst/>
          </a:prstGeom>
          <a:noFill/>
          <a:ln w="76200">
            <a:solidFill>
              <a:schemeClr val="tx1"/>
            </a:solidFill>
            <a:round/>
            <a:headEnd/>
            <a:tailEnd type="triangle" w="med" len="med"/>
          </a:ln>
          <a:effectLst/>
        </p:spPr>
        <p:txBody>
          <a:bodyPr wrap="none">
            <a:spAutoFit/>
          </a:bodyPr>
          <a:lstStyle/>
          <a:p>
            <a:endParaRPr lang="en-US"/>
          </a:p>
        </p:txBody>
      </p:sp>
      <p:sp>
        <p:nvSpPr>
          <p:cNvPr id="1206277" name="Text Box 5"/>
          <p:cNvSpPr txBox="1">
            <a:spLocks noChangeArrowheads="1"/>
          </p:cNvSpPr>
          <p:nvPr/>
        </p:nvSpPr>
        <p:spPr bwMode="auto">
          <a:xfrm>
            <a:off x="1668463" y="2281238"/>
            <a:ext cx="5856287" cy="366712"/>
          </a:xfrm>
          <a:prstGeom prst="rect">
            <a:avLst/>
          </a:prstGeom>
          <a:noFill/>
          <a:ln w="9525">
            <a:noFill/>
            <a:miter lim="800000"/>
            <a:headEnd/>
            <a:tailEnd/>
          </a:ln>
          <a:effectLst/>
        </p:spPr>
        <p:txBody>
          <a:bodyPr wrap="none">
            <a:spAutoFit/>
          </a:bodyPr>
          <a:lstStyle/>
          <a:p>
            <a:r>
              <a:rPr lang="en-US" sz="1800"/>
              <a:t>S		I1		I2		I3</a:t>
            </a:r>
          </a:p>
        </p:txBody>
      </p:sp>
      <p:sp>
        <p:nvSpPr>
          <p:cNvPr id="1206278" name="Text Box 6"/>
          <p:cNvSpPr txBox="1">
            <a:spLocks noChangeArrowheads="1"/>
          </p:cNvSpPr>
          <p:nvPr/>
        </p:nvSpPr>
        <p:spPr bwMode="auto">
          <a:xfrm>
            <a:off x="1665288" y="4256088"/>
            <a:ext cx="5856287" cy="366712"/>
          </a:xfrm>
          <a:prstGeom prst="rect">
            <a:avLst/>
          </a:prstGeom>
          <a:noFill/>
          <a:ln w="9525">
            <a:noFill/>
            <a:miter lim="800000"/>
            <a:headEnd/>
            <a:tailEnd/>
          </a:ln>
          <a:effectLst/>
        </p:spPr>
        <p:txBody>
          <a:bodyPr wrap="none">
            <a:spAutoFit/>
          </a:bodyPr>
          <a:lstStyle/>
          <a:p>
            <a:r>
              <a:rPr lang="en-US" sz="1800"/>
              <a:t>S		I1		I2		I3</a:t>
            </a:r>
          </a:p>
        </p:txBody>
      </p:sp>
      <p:sp>
        <p:nvSpPr>
          <p:cNvPr id="1206279" name="Text Box 7"/>
          <p:cNvSpPr txBox="1">
            <a:spLocks noChangeArrowheads="1"/>
          </p:cNvSpPr>
          <p:nvPr/>
        </p:nvSpPr>
        <p:spPr bwMode="auto">
          <a:xfrm>
            <a:off x="1803400" y="2714625"/>
            <a:ext cx="1539875" cy="304800"/>
          </a:xfrm>
          <a:prstGeom prst="rect">
            <a:avLst/>
          </a:prstGeom>
          <a:noFill/>
          <a:ln w="9525">
            <a:noFill/>
            <a:miter lim="800000"/>
            <a:headEnd/>
            <a:tailEnd/>
          </a:ln>
          <a:effectLst/>
        </p:spPr>
        <p:txBody>
          <a:bodyPr wrap="none">
            <a:spAutoFit/>
          </a:bodyPr>
          <a:lstStyle/>
          <a:p>
            <a:r>
              <a:rPr lang="en-US" sz="1400"/>
              <a:t>Develop and test I1</a:t>
            </a:r>
          </a:p>
        </p:txBody>
      </p:sp>
      <p:sp>
        <p:nvSpPr>
          <p:cNvPr id="1206280" name="Text Box 8"/>
          <p:cNvSpPr txBox="1">
            <a:spLocks noChangeArrowheads="1"/>
          </p:cNvSpPr>
          <p:nvPr/>
        </p:nvSpPr>
        <p:spPr bwMode="auto">
          <a:xfrm>
            <a:off x="1903413" y="4683125"/>
            <a:ext cx="765175" cy="274638"/>
          </a:xfrm>
          <a:prstGeom prst="rect">
            <a:avLst/>
          </a:prstGeom>
          <a:noFill/>
          <a:ln w="9525">
            <a:noFill/>
            <a:miter lim="800000"/>
            <a:headEnd/>
            <a:tailEnd/>
          </a:ln>
          <a:effectLst/>
        </p:spPr>
        <p:txBody>
          <a:bodyPr wrap="none">
            <a:spAutoFit/>
          </a:bodyPr>
          <a:lstStyle/>
          <a:p>
            <a:r>
              <a:rPr lang="en-US"/>
              <a:t>Develop I1</a:t>
            </a:r>
          </a:p>
        </p:txBody>
      </p:sp>
      <p:sp>
        <p:nvSpPr>
          <p:cNvPr id="1206281" name="Text Box 9"/>
          <p:cNvSpPr txBox="1">
            <a:spLocks noChangeArrowheads="1"/>
          </p:cNvSpPr>
          <p:nvPr/>
        </p:nvSpPr>
        <p:spPr bwMode="auto">
          <a:xfrm>
            <a:off x="3563938" y="5051425"/>
            <a:ext cx="582612" cy="274638"/>
          </a:xfrm>
          <a:prstGeom prst="rect">
            <a:avLst/>
          </a:prstGeom>
          <a:noFill/>
          <a:ln w="9525">
            <a:noFill/>
            <a:miter lim="800000"/>
            <a:headEnd/>
            <a:tailEnd/>
          </a:ln>
          <a:effectLst/>
        </p:spPr>
        <p:txBody>
          <a:bodyPr wrap="none">
            <a:spAutoFit/>
          </a:bodyPr>
          <a:lstStyle/>
          <a:p>
            <a:r>
              <a:rPr lang="en-US"/>
              <a:t>Test I1</a:t>
            </a:r>
          </a:p>
        </p:txBody>
      </p:sp>
      <p:sp>
        <p:nvSpPr>
          <p:cNvPr id="1206282" name="Text Box 10"/>
          <p:cNvSpPr txBox="1">
            <a:spLocks noChangeArrowheads="1"/>
          </p:cNvSpPr>
          <p:nvPr/>
        </p:nvSpPr>
        <p:spPr bwMode="auto">
          <a:xfrm>
            <a:off x="3570288" y="4679950"/>
            <a:ext cx="801687" cy="274638"/>
          </a:xfrm>
          <a:prstGeom prst="rect">
            <a:avLst/>
          </a:prstGeom>
          <a:noFill/>
          <a:ln w="9525">
            <a:noFill/>
            <a:miter lim="800000"/>
            <a:headEnd/>
            <a:tailEnd/>
          </a:ln>
          <a:effectLst/>
        </p:spPr>
        <p:txBody>
          <a:bodyPr wrap="none">
            <a:spAutoFit/>
          </a:bodyPr>
          <a:lstStyle/>
          <a:p>
            <a:r>
              <a:rPr lang="en-US"/>
              <a:t>Develop I2</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D1442AE-518A-4F56-A980-00917D8394D5}" type="slidenum">
              <a:rPr lang="en-US" smtClean="0"/>
              <a:pPr/>
              <a:t>33</a:t>
            </a:fld>
            <a:endParaRPr lang="en-US" dirty="0"/>
          </a:p>
        </p:txBody>
      </p:sp>
      <p:sp>
        <p:nvSpPr>
          <p:cNvPr id="1195010" name="Rectangle 2"/>
          <p:cNvSpPr>
            <a:spLocks noGrp="1" noChangeArrowheads="1"/>
          </p:cNvSpPr>
          <p:nvPr>
            <p:ph type="title"/>
          </p:nvPr>
        </p:nvSpPr>
        <p:spPr/>
        <p:txBody>
          <a:bodyPr/>
          <a:lstStyle/>
          <a:p>
            <a:r>
              <a:rPr lang="en-US"/>
              <a:t>Quasi Agile Principles</a:t>
            </a:r>
          </a:p>
        </p:txBody>
      </p:sp>
      <p:sp>
        <p:nvSpPr>
          <p:cNvPr id="1195011" name="Rectangle 3"/>
          <p:cNvSpPr>
            <a:spLocks noGrp="1" noChangeArrowheads="1"/>
          </p:cNvSpPr>
          <p:nvPr>
            <p:ph type="body" idx="1"/>
          </p:nvPr>
        </p:nvSpPr>
        <p:spPr/>
        <p:txBody>
          <a:bodyPr/>
          <a:lstStyle/>
          <a:p>
            <a:pPr>
              <a:buFontTx/>
              <a:buNone/>
            </a:pPr>
            <a:r>
              <a:rPr lang="en-US" sz="2000" dirty="0"/>
              <a:t>Whenever there is a problem have a conversation</a:t>
            </a:r>
          </a:p>
          <a:p>
            <a:pPr lvl="1"/>
            <a:r>
              <a:rPr lang="en-US" sz="1800" dirty="0"/>
              <a:t>Always use the lightest weight possible mechanism to solve the problem</a:t>
            </a:r>
          </a:p>
          <a:p>
            <a:pPr lvl="1"/>
            <a:r>
              <a:rPr lang="en-US" sz="1800" dirty="0"/>
              <a:t>Face to face communication is faster, cheaper, higher bandwidth, and less ambiguous than written documentation.</a:t>
            </a:r>
          </a:p>
          <a:p>
            <a:pPr lvl="1"/>
            <a:r>
              <a:rPr lang="en-US" sz="1800" dirty="0"/>
              <a:t>Low tech solutions are faster, cheaper, and more likely to be used that complicated hi-tech solutions.</a:t>
            </a:r>
          </a:p>
          <a:p>
            <a:pPr lvl="1"/>
            <a:r>
              <a:rPr lang="en-US" sz="1800" dirty="0"/>
              <a:t>The cost of a process step must always be weighed against the cost of the implementation and the risk it mitigates</a:t>
            </a:r>
          </a:p>
          <a:p>
            <a:pPr lvl="1"/>
            <a:r>
              <a:rPr lang="en-US" sz="1800" dirty="0"/>
              <a:t>Always give simple, low tech solutions a chance, but use a more complex solution if needed.</a:t>
            </a:r>
          </a:p>
          <a:p>
            <a:pPr lvl="2">
              <a:buFontTx/>
              <a:buNone/>
            </a:pPr>
            <a:endParaRPr lang="en-US" sz="1600" dirty="0"/>
          </a:p>
        </p:txBody>
      </p:sp>
      <p:pic>
        <p:nvPicPr>
          <p:cNvPr id="1195012" name="Picture 4" descr="Exec%20with%20Puzzle"/>
          <p:cNvPicPr>
            <a:picLocks noChangeAspect="1" noChangeArrowheads="1"/>
          </p:cNvPicPr>
          <p:nvPr/>
        </p:nvPicPr>
        <p:blipFill>
          <a:blip r:embed="rId2" cstate="print"/>
          <a:srcRect/>
          <a:stretch>
            <a:fillRect/>
          </a:stretch>
        </p:blipFill>
        <p:spPr bwMode="auto">
          <a:xfrm>
            <a:off x="7862888" y="4551589"/>
            <a:ext cx="1017587" cy="1516063"/>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0878F7F6-0963-4C7A-B0FA-1FBEDB6BC854}" type="slidenum">
              <a:rPr lang="en-US" smtClean="0"/>
              <a:pPr/>
              <a:t>34</a:t>
            </a:fld>
            <a:endParaRPr lang="en-US" dirty="0"/>
          </a:p>
        </p:txBody>
      </p:sp>
      <p:sp>
        <p:nvSpPr>
          <p:cNvPr id="1192962" name="Rectangle 2"/>
          <p:cNvSpPr>
            <a:spLocks noGrp="1" noChangeArrowheads="1"/>
          </p:cNvSpPr>
          <p:nvPr>
            <p:ph type="title"/>
          </p:nvPr>
        </p:nvSpPr>
        <p:spPr/>
        <p:txBody>
          <a:bodyPr/>
          <a:lstStyle/>
          <a:p>
            <a:r>
              <a:rPr lang="en-US"/>
              <a:t>Process Spectrum</a:t>
            </a:r>
          </a:p>
        </p:txBody>
      </p:sp>
      <p:sp>
        <p:nvSpPr>
          <p:cNvPr id="1192963" name="Rectangle 3"/>
          <p:cNvSpPr>
            <a:spLocks noGrp="1" noChangeArrowheads="1"/>
          </p:cNvSpPr>
          <p:nvPr>
            <p:ph type="body" idx="1"/>
          </p:nvPr>
        </p:nvSpPr>
        <p:spPr/>
        <p:txBody>
          <a:bodyPr/>
          <a:lstStyle/>
          <a:p>
            <a:pPr>
              <a:buFontTx/>
              <a:buNone/>
            </a:pPr>
            <a:r>
              <a:rPr lang="en-US" dirty="0"/>
              <a:t>Waterfall				</a:t>
            </a:r>
            <a:r>
              <a:rPr lang="en-US" dirty="0" smtClean="0"/>
              <a:t>         </a:t>
            </a:r>
            <a:r>
              <a:rPr lang="en-US" dirty="0"/>
              <a:t>	</a:t>
            </a:r>
            <a:r>
              <a:rPr lang="en-US" dirty="0" smtClean="0"/>
              <a:t>     XP</a:t>
            </a:r>
            <a:endParaRPr lang="en-US" dirty="0"/>
          </a:p>
        </p:txBody>
      </p:sp>
      <p:pic>
        <p:nvPicPr>
          <p:cNvPr id="1192964" name="Picture 4" descr="0321166094"/>
          <p:cNvPicPr>
            <a:picLocks noChangeAspect="1" noChangeArrowheads="1"/>
          </p:cNvPicPr>
          <p:nvPr/>
        </p:nvPicPr>
        <p:blipFill>
          <a:blip r:embed="rId2"/>
          <a:srcRect/>
          <a:stretch>
            <a:fillRect/>
          </a:stretch>
        </p:blipFill>
        <p:spPr bwMode="auto">
          <a:xfrm>
            <a:off x="3995738" y="2786063"/>
            <a:ext cx="1978025" cy="2543175"/>
          </a:xfrm>
          <a:prstGeom prst="rect">
            <a:avLst/>
          </a:prstGeom>
          <a:noFill/>
        </p:spPr>
      </p:pic>
      <p:sp>
        <p:nvSpPr>
          <p:cNvPr id="1192965" name="Line 5"/>
          <p:cNvSpPr>
            <a:spLocks noChangeShapeType="1"/>
          </p:cNvSpPr>
          <p:nvPr/>
        </p:nvSpPr>
        <p:spPr bwMode="auto">
          <a:xfrm flipV="1">
            <a:off x="1545771" y="2176778"/>
            <a:ext cx="6204857" cy="45719"/>
          </a:xfrm>
          <a:prstGeom prst="line">
            <a:avLst/>
          </a:prstGeom>
          <a:noFill/>
          <a:ln w="9525">
            <a:solidFill>
              <a:schemeClr val="tx1"/>
            </a:solidFill>
            <a:round/>
            <a:headEnd type="triangle" w="med" len="med"/>
            <a:tailEnd type="triangle" w="med" len="med"/>
          </a:ln>
          <a:effectLst/>
        </p:spPr>
        <p:txBody>
          <a:bodyPr wrap="square">
            <a:spAutoFit/>
          </a:bodyPr>
          <a:lstStyle/>
          <a:p>
            <a:endParaRPr lang="en-US"/>
          </a:p>
        </p:txBody>
      </p:sp>
      <p:pic>
        <p:nvPicPr>
          <p:cNvPr id="1192966" name="Picture 6" descr="Extreme%20Programming%20Explained"/>
          <p:cNvPicPr>
            <a:picLocks noChangeAspect="1" noChangeArrowheads="1"/>
          </p:cNvPicPr>
          <p:nvPr/>
        </p:nvPicPr>
        <p:blipFill>
          <a:blip r:embed="rId3"/>
          <a:srcRect/>
          <a:stretch>
            <a:fillRect/>
          </a:stretch>
        </p:blipFill>
        <p:spPr bwMode="auto">
          <a:xfrm>
            <a:off x="6629400" y="2833688"/>
            <a:ext cx="1971675" cy="2497137"/>
          </a:xfrm>
          <a:prstGeom prst="rect">
            <a:avLst/>
          </a:prstGeom>
          <a:noFill/>
          <a:ln w="9525">
            <a:solidFill>
              <a:schemeClr val="tx1"/>
            </a:solidFill>
            <a:miter lim="800000"/>
            <a:headEnd/>
            <a:tailEnd/>
          </a:ln>
        </p:spPr>
      </p:pic>
      <p:pic>
        <p:nvPicPr>
          <p:cNvPr id="1192967" name="Picture 7" descr="2167A"/>
          <p:cNvPicPr>
            <a:picLocks noChangeAspect="1" noChangeArrowheads="1"/>
          </p:cNvPicPr>
          <p:nvPr/>
        </p:nvPicPr>
        <p:blipFill>
          <a:blip r:embed="rId4" cstate="print"/>
          <a:srcRect/>
          <a:stretch>
            <a:fillRect/>
          </a:stretch>
        </p:blipFill>
        <p:spPr bwMode="auto">
          <a:xfrm>
            <a:off x="1409700" y="2819400"/>
            <a:ext cx="1981200" cy="2500313"/>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5F57778B-1271-441A-BCD3-A218237D965C}" type="slidenum">
              <a:rPr lang="en-US" smtClean="0"/>
              <a:pPr/>
              <a:t>35</a:t>
            </a:fld>
            <a:endParaRPr lang="en-US" dirty="0"/>
          </a:p>
        </p:txBody>
      </p:sp>
      <p:sp>
        <p:nvSpPr>
          <p:cNvPr id="1193986" name="Rectangle 2"/>
          <p:cNvSpPr>
            <a:spLocks noGrp="1" noChangeArrowheads="1"/>
          </p:cNvSpPr>
          <p:nvPr>
            <p:ph type="title"/>
          </p:nvPr>
        </p:nvSpPr>
        <p:spPr/>
        <p:txBody>
          <a:bodyPr/>
          <a:lstStyle/>
          <a:p>
            <a:r>
              <a:rPr lang="en-US"/>
              <a:t>Process Spectrum</a:t>
            </a:r>
          </a:p>
        </p:txBody>
      </p:sp>
      <p:sp>
        <p:nvSpPr>
          <p:cNvPr id="1193987" name="Rectangle 3"/>
          <p:cNvSpPr>
            <a:spLocks noGrp="1" noChangeArrowheads="1"/>
          </p:cNvSpPr>
          <p:nvPr>
            <p:ph type="body" idx="1"/>
          </p:nvPr>
        </p:nvSpPr>
        <p:spPr/>
        <p:txBody>
          <a:bodyPr/>
          <a:lstStyle/>
          <a:p>
            <a:pPr>
              <a:buFontTx/>
              <a:buNone/>
            </a:pPr>
            <a:r>
              <a:rPr lang="en-US"/>
              <a:t>Waterfall					XP</a:t>
            </a:r>
          </a:p>
        </p:txBody>
      </p:sp>
      <p:sp>
        <p:nvSpPr>
          <p:cNvPr id="1193988" name="Line 4"/>
          <p:cNvSpPr>
            <a:spLocks noChangeShapeType="1"/>
          </p:cNvSpPr>
          <p:nvPr/>
        </p:nvSpPr>
        <p:spPr bwMode="auto">
          <a:xfrm flipV="1">
            <a:off x="1404257" y="2214562"/>
            <a:ext cx="5710918" cy="45719"/>
          </a:xfrm>
          <a:prstGeom prst="line">
            <a:avLst/>
          </a:prstGeom>
          <a:noFill/>
          <a:ln w="9525">
            <a:solidFill>
              <a:schemeClr val="tx1"/>
            </a:solidFill>
            <a:round/>
            <a:headEnd type="triangle" w="med" len="med"/>
            <a:tailEnd type="triangle" w="med" len="med"/>
          </a:ln>
          <a:effectLst/>
        </p:spPr>
        <p:txBody>
          <a:bodyPr wrap="square">
            <a:spAutoFit/>
          </a:bodyPr>
          <a:lstStyle/>
          <a:p>
            <a:endParaRPr lang="en-US"/>
          </a:p>
        </p:txBody>
      </p:sp>
      <p:sp>
        <p:nvSpPr>
          <p:cNvPr id="1193989" name="Cloud"/>
          <p:cNvSpPr>
            <a:spLocks noChangeAspect="1" noEditPoints="1" noChangeArrowheads="1"/>
          </p:cNvSpPr>
          <p:nvPr/>
        </p:nvSpPr>
        <p:spPr bwMode="auto">
          <a:xfrm>
            <a:off x="4819649" y="1294998"/>
            <a:ext cx="3214007" cy="183237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sz="1000" i="0"/>
          </a:p>
          <a:p>
            <a:r>
              <a:rPr lang="en-US" sz="2400" i="0"/>
              <a:t>Agile</a:t>
            </a:r>
          </a:p>
        </p:txBody>
      </p:sp>
      <p:pic>
        <p:nvPicPr>
          <p:cNvPr id="1193990" name="Picture 6" descr="Extreme%20Programming%20Explained"/>
          <p:cNvPicPr>
            <a:picLocks noChangeAspect="1" noChangeArrowheads="1"/>
          </p:cNvPicPr>
          <p:nvPr/>
        </p:nvPicPr>
        <p:blipFill>
          <a:blip r:embed="rId2"/>
          <a:srcRect/>
          <a:stretch>
            <a:fillRect/>
          </a:stretch>
        </p:blipFill>
        <p:spPr bwMode="auto">
          <a:xfrm>
            <a:off x="6342063" y="3486150"/>
            <a:ext cx="1971675" cy="2497138"/>
          </a:xfrm>
          <a:prstGeom prst="rect">
            <a:avLst/>
          </a:prstGeom>
          <a:noFill/>
          <a:ln w="9525">
            <a:solidFill>
              <a:schemeClr val="tx1"/>
            </a:solidFill>
            <a:miter lim="800000"/>
            <a:headEnd/>
            <a:tailEnd/>
          </a:ln>
        </p:spPr>
      </p:pic>
      <p:pic>
        <p:nvPicPr>
          <p:cNvPr id="1193991" name="Picture 7" descr="book">
            <a:hlinkClick r:id="rId3"/>
          </p:cNvPr>
          <p:cNvPicPr>
            <a:picLocks noChangeAspect="1" noChangeArrowheads="1"/>
          </p:cNvPicPr>
          <p:nvPr/>
        </p:nvPicPr>
        <p:blipFill>
          <a:blip r:embed="rId4"/>
          <a:srcRect/>
          <a:stretch>
            <a:fillRect/>
          </a:stretch>
        </p:blipFill>
        <p:spPr bwMode="auto">
          <a:xfrm>
            <a:off x="3779838" y="3457575"/>
            <a:ext cx="2214562" cy="2681288"/>
          </a:xfrm>
          <a:prstGeom prst="rect">
            <a:avLst/>
          </a:prstGeom>
          <a:noFill/>
        </p:spPr>
      </p:pic>
      <p:pic>
        <p:nvPicPr>
          <p:cNvPr id="1193992" name="Picture 8" descr="DSDM : A framework for business centered development">
            <a:hlinkClick r:id="rId5"/>
          </p:cNvPr>
          <p:cNvPicPr>
            <a:picLocks noChangeAspect="1" noChangeArrowheads="1"/>
          </p:cNvPicPr>
          <p:nvPr/>
        </p:nvPicPr>
        <p:blipFill>
          <a:blip r:embed="rId6"/>
          <a:srcRect/>
          <a:stretch>
            <a:fillRect/>
          </a:stretch>
        </p:blipFill>
        <p:spPr bwMode="auto">
          <a:xfrm>
            <a:off x="830263" y="3278188"/>
            <a:ext cx="2730500" cy="27305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306E4FD-7C20-4B45-8DA9-419F25679877}" type="slidenum">
              <a:rPr lang="en-US" smtClean="0"/>
              <a:pPr/>
              <a:t>36</a:t>
            </a:fld>
            <a:endParaRPr lang="en-US" dirty="0"/>
          </a:p>
        </p:txBody>
      </p:sp>
      <p:sp>
        <p:nvSpPr>
          <p:cNvPr id="1197058" name="Rectangle 2"/>
          <p:cNvSpPr>
            <a:spLocks noGrp="1" noChangeArrowheads="1"/>
          </p:cNvSpPr>
          <p:nvPr>
            <p:ph type="title"/>
          </p:nvPr>
        </p:nvSpPr>
        <p:spPr/>
        <p:txBody>
          <a:bodyPr/>
          <a:lstStyle/>
          <a:p>
            <a:r>
              <a:rPr lang="en-US"/>
              <a:t>Extreme</a:t>
            </a:r>
          </a:p>
        </p:txBody>
      </p:sp>
      <p:sp>
        <p:nvSpPr>
          <p:cNvPr id="1197059" name="Rectangle 3"/>
          <p:cNvSpPr>
            <a:spLocks noGrp="1" noChangeArrowheads="1"/>
          </p:cNvSpPr>
          <p:nvPr>
            <p:ph type="body" idx="1"/>
          </p:nvPr>
        </p:nvSpPr>
        <p:spPr/>
        <p:txBody>
          <a:bodyPr/>
          <a:lstStyle/>
          <a:p>
            <a:r>
              <a:rPr lang="en-US"/>
              <a:t>Testing</a:t>
            </a:r>
          </a:p>
          <a:p>
            <a:pPr lvl="1"/>
            <a:r>
              <a:rPr lang="en-US"/>
              <a:t>Unit test run 100% al the time</a:t>
            </a:r>
          </a:p>
          <a:p>
            <a:r>
              <a:rPr lang="en-US"/>
              <a:t>Peer reviews</a:t>
            </a:r>
          </a:p>
          <a:p>
            <a:pPr lvl="1"/>
            <a:r>
              <a:rPr lang="en-US"/>
              <a:t>Pair programming</a:t>
            </a:r>
          </a:p>
          <a:p>
            <a:r>
              <a:rPr lang="en-US"/>
              <a:t>Customer involvement</a:t>
            </a:r>
          </a:p>
          <a:p>
            <a:pPr lvl="1"/>
            <a:r>
              <a:rPr lang="en-US"/>
              <a:t>On-site, daily.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1A0737F-2D7F-4A03-BB13-D573C335EE05}" type="slidenum">
              <a:rPr lang="en-US" smtClean="0"/>
              <a:pPr/>
              <a:t>37</a:t>
            </a:fld>
            <a:endParaRPr lang="en-US" dirty="0"/>
          </a:p>
        </p:txBody>
      </p:sp>
      <p:sp>
        <p:nvSpPr>
          <p:cNvPr id="1196034" name="Rectangle 2"/>
          <p:cNvSpPr>
            <a:spLocks noGrp="1" noChangeArrowheads="1"/>
          </p:cNvSpPr>
          <p:nvPr>
            <p:ph type="title"/>
          </p:nvPr>
        </p:nvSpPr>
        <p:spPr/>
        <p:txBody>
          <a:bodyPr/>
          <a:lstStyle/>
          <a:p>
            <a:r>
              <a:rPr lang="en-US"/>
              <a:t>Extreme</a:t>
            </a:r>
          </a:p>
        </p:txBody>
      </p:sp>
      <p:sp>
        <p:nvSpPr>
          <p:cNvPr id="1196035" name="Rectangle 3"/>
          <p:cNvSpPr>
            <a:spLocks noGrp="1" noChangeArrowheads="1"/>
          </p:cNvSpPr>
          <p:nvPr>
            <p:ph type="body" idx="1"/>
          </p:nvPr>
        </p:nvSpPr>
        <p:spPr/>
        <p:txBody>
          <a:bodyPr/>
          <a:lstStyle/>
          <a:p>
            <a:r>
              <a:rPr lang="en-US"/>
              <a:t>Component integration</a:t>
            </a:r>
          </a:p>
          <a:p>
            <a:pPr lvl="1"/>
            <a:r>
              <a:rPr lang="en-US"/>
              <a:t>Often/Continuous</a:t>
            </a:r>
          </a:p>
          <a:p>
            <a:r>
              <a:rPr lang="en-US"/>
              <a:t>Time to market.</a:t>
            </a:r>
          </a:p>
          <a:p>
            <a:pPr lvl="1"/>
            <a:r>
              <a:rPr lang="en-US"/>
              <a:t>Frequent small releases.</a:t>
            </a:r>
          </a:p>
          <a:p>
            <a:r>
              <a:rPr lang="en-US"/>
              <a:t>Design</a:t>
            </a:r>
          </a:p>
          <a:p>
            <a:pPr lvl="1"/>
            <a:r>
              <a:rPr lang="en-US"/>
              <a:t>Continuous refactoring</a:t>
            </a:r>
          </a:p>
          <a:p>
            <a:r>
              <a:rPr lang="en-US"/>
              <a:t>Simplicity</a:t>
            </a:r>
          </a:p>
          <a:p>
            <a:pPr lvl="1"/>
            <a:r>
              <a:rPr lang="en-US"/>
              <a:t>The simplest thing that could possibly work.</a:t>
            </a:r>
          </a:p>
          <a:p>
            <a:pPr lvl="2">
              <a:buFontTx/>
              <a:buNone/>
            </a:pP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6AF896D2-6C8C-4B41-BA92-1B005126932E}" type="slidenum">
              <a:rPr lang="en-US" smtClean="0"/>
              <a:pPr/>
              <a:t>38</a:t>
            </a:fld>
            <a:endParaRPr lang="en-US" dirty="0"/>
          </a:p>
        </p:txBody>
      </p:sp>
      <p:sp>
        <p:nvSpPr>
          <p:cNvPr id="986114" name="Rectangle 2"/>
          <p:cNvSpPr>
            <a:spLocks noGrp="1" noChangeArrowheads="1"/>
          </p:cNvSpPr>
          <p:nvPr>
            <p:ph type="title"/>
          </p:nvPr>
        </p:nvSpPr>
        <p:spPr/>
        <p:txBody>
          <a:bodyPr/>
          <a:lstStyle/>
          <a:p>
            <a:r>
              <a:rPr lang="en-US" sz="3600"/>
              <a:t>Balancing Agility and Discipline</a:t>
            </a:r>
          </a:p>
        </p:txBody>
      </p:sp>
      <p:sp>
        <p:nvSpPr>
          <p:cNvPr id="986115" name="Rectangle 3"/>
          <p:cNvSpPr>
            <a:spLocks noGrp="1" noChangeArrowheads="1"/>
          </p:cNvSpPr>
          <p:nvPr>
            <p:ph type="body" idx="1"/>
          </p:nvPr>
        </p:nvSpPr>
        <p:spPr>
          <a:xfrm>
            <a:off x="1676400" y="2617788"/>
            <a:ext cx="6781800" cy="3109912"/>
          </a:xfrm>
        </p:spPr>
        <p:txBody>
          <a:bodyPr/>
          <a:lstStyle/>
          <a:p>
            <a:pPr>
              <a:lnSpc>
                <a:spcPct val="80000"/>
              </a:lnSpc>
            </a:pPr>
            <a:r>
              <a:rPr lang="en-US"/>
              <a:t>Personnel</a:t>
            </a:r>
          </a:p>
          <a:p>
            <a:pPr lvl="1">
              <a:lnSpc>
                <a:spcPct val="80000"/>
              </a:lnSpc>
            </a:pPr>
            <a:r>
              <a:rPr lang="en-US" sz="1200"/>
              <a:t>Less skilled – Highly Skilled</a:t>
            </a:r>
          </a:p>
          <a:p>
            <a:pPr>
              <a:lnSpc>
                <a:spcPct val="80000"/>
              </a:lnSpc>
            </a:pPr>
            <a:r>
              <a:rPr lang="en-US"/>
              <a:t>Criticality</a:t>
            </a:r>
          </a:p>
          <a:p>
            <a:pPr lvl="1">
              <a:lnSpc>
                <a:spcPct val="80000"/>
              </a:lnSpc>
            </a:pPr>
            <a:r>
              <a:rPr lang="en-US" sz="1200"/>
              <a:t>Many lives, Single life, Essential Funds, Discretionary funds, Comfort</a:t>
            </a:r>
          </a:p>
          <a:p>
            <a:pPr>
              <a:lnSpc>
                <a:spcPct val="80000"/>
              </a:lnSpc>
            </a:pPr>
            <a:r>
              <a:rPr lang="en-US"/>
              <a:t>Project Size</a:t>
            </a:r>
            <a:endParaRPr lang="en-US" sz="1400"/>
          </a:p>
          <a:p>
            <a:pPr lvl="1">
              <a:lnSpc>
                <a:spcPct val="80000"/>
              </a:lnSpc>
            </a:pPr>
            <a:r>
              <a:rPr lang="en-US" sz="1200"/>
              <a:t>300, 100, 30, 10, 3</a:t>
            </a:r>
          </a:p>
          <a:p>
            <a:pPr>
              <a:lnSpc>
                <a:spcPct val="80000"/>
              </a:lnSpc>
            </a:pPr>
            <a:r>
              <a:rPr lang="en-US"/>
              <a:t>Culture</a:t>
            </a:r>
          </a:p>
          <a:p>
            <a:pPr lvl="1">
              <a:lnSpc>
                <a:spcPct val="80000"/>
              </a:lnSpc>
            </a:pPr>
            <a:r>
              <a:rPr lang="en-US" sz="1200"/>
              <a:t>Requires Order, Thrives on Chaos</a:t>
            </a:r>
          </a:p>
          <a:p>
            <a:pPr>
              <a:lnSpc>
                <a:spcPct val="80000"/>
              </a:lnSpc>
            </a:pPr>
            <a:r>
              <a:rPr lang="en-US"/>
              <a:t>Dynamism</a:t>
            </a:r>
          </a:p>
          <a:p>
            <a:pPr lvl="1">
              <a:lnSpc>
                <a:spcPct val="80000"/>
              </a:lnSpc>
            </a:pPr>
            <a:r>
              <a:rPr lang="en-US" sz="1200"/>
              <a:t>Very stable requirements, Highly volatile requirements </a:t>
            </a:r>
          </a:p>
        </p:txBody>
      </p:sp>
      <p:pic>
        <p:nvPicPr>
          <p:cNvPr id="986116" name="Picture 4" descr="0321186125_500"/>
          <p:cNvPicPr>
            <a:picLocks noChangeAspect="1" noChangeArrowheads="1"/>
          </p:cNvPicPr>
          <p:nvPr/>
        </p:nvPicPr>
        <p:blipFill>
          <a:blip r:embed="rId2"/>
          <a:srcRect/>
          <a:stretch>
            <a:fillRect/>
          </a:stretch>
        </p:blipFill>
        <p:spPr bwMode="auto">
          <a:xfrm>
            <a:off x="6886575" y="3897313"/>
            <a:ext cx="1751013" cy="2293937"/>
          </a:xfrm>
          <a:prstGeom prst="rect">
            <a:avLst/>
          </a:prstGeom>
          <a:noFill/>
        </p:spPr>
      </p:pic>
      <p:grpSp>
        <p:nvGrpSpPr>
          <p:cNvPr id="2" name="Group 10"/>
          <p:cNvGrpSpPr>
            <a:grpSpLocks/>
          </p:cNvGrpSpPr>
          <p:nvPr/>
        </p:nvGrpSpPr>
        <p:grpSpPr bwMode="auto">
          <a:xfrm>
            <a:off x="1709738" y="1947863"/>
            <a:ext cx="6416675" cy="457200"/>
            <a:chOff x="1317" y="1227"/>
            <a:chExt cx="4042" cy="288"/>
          </a:xfrm>
        </p:grpSpPr>
        <p:sp>
          <p:nvSpPr>
            <p:cNvPr id="986117" name="Text Box 5"/>
            <p:cNvSpPr txBox="1">
              <a:spLocks noChangeArrowheads="1"/>
            </p:cNvSpPr>
            <p:nvPr/>
          </p:nvSpPr>
          <p:spPr bwMode="auto">
            <a:xfrm>
              <a:off x="1317" y="1227"/>
              <a:ext cx="4042" cy="288"/>
            </a:xfrm>
            <a:prstGeom prst="rect">
              <a:avLst/>
            </a:prstGeom>
            <a:noFill/>
            <a:ln w="9525">
              <a:noFill/>
              <a:miter lim="800000"/>
              <a:headEnd/>
              <a:tailEnd/>
            </a:ln>
            <a:effectLst/>
          </p:spPr>
          <p:txBody>
            <a:bodyPr>
              <a:spAutoFit/>
            </a:bodyPr>
            <a:lstStyle/>
            <a:p>
              <a:pPr algn="l"/>
              <a:r>
                <a:rPr lang="en-US" sz="2400" i="0">
                  <a:latin typeface="Times New Roman" pitchFamily="18" charset="0"/>
                </a:rPr>
                <a:t>Plan Driven 				Agile</a:t>
              </a:r>
            </a:p>
          </p:txBody>
        </p:sp>
        <p:sp>
          <p:nvSpPr>
            <p:cNvPr id="986118" name="Line 6"/>
            <p:cNvSpPr>
              <a:spLocks noChangeShapeType="1"/>
            </p:cNvSpPr>
            <p:nvPr/>
          </p:nvSpPr>
          <p:spPr bwMode="auto">
            <a:xfrm>
              <a:off x="2424" y="1402"/>
              <a:ext cx="1698" cy="0"/>
            </a:xfrm>
            <a:prstGeom prst="line">
              <a:avLst/>
            </a:prstGeom>
            <a:noFill/>
            <a:ln w="9525">
              <a:solidFill>
                <a:schemeClr val="tx1"/>
              </a:solidFill>
              <a:round/>
              <a:headEnd type="triangle" w="med" len="med"/>
              <a:tailEnd type="triangle" w="med" len="med"/>
            </a:ln>
            <a:effectLst/>
          </p:spPr>
          <p:txBody>
            <a:bodyPr/>
            <a:lstStyle/>
            <a:p>
              <a:endParaRPr lang="en-US"/>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D0E9E53D-A7BC-46F8-9073-0E2FAD11475F}" type="slidenum">
              <a:rPr lang="en-US" smtClean="0"/>
              <a:pPr/>
              <a:t>39</a:t>
            </a:fld>
            <a:endParaRPr lang="en-US" dirty="0"/>
          </a:p>
        </p:txBody>
      </p:sp>
      <p:sp>
        <p:nvSpPr>
          <p:cNvPr id="988162" name="Rectangle 2"/>
          <p:cNvSpPr>
            <a:spLocks noGrp="1" noChangeArrowheads="1"/>
          </p:cNvSpPr>
          <p:nvPr>
            <p:ph type="title"/>
          </p:nvPr>
        </p:nvSpPr>
        <p:spPr/>
        <p:txBody>
          <a:bodyPr/>
          <a:lstStyle/>
          <a:p>
            <a:r>
              <a:rPr lang="en-US" sz="3600"/>
              <a:t>Balancing Agility and Discipline</a:t>
            </a:r>
          </a:p>
        </p:txBody>
      </p:sp>
      <p:sp>
        <p:nvSpPr>
          <p:cNvPr id="988163" name="Rectangle 3"/>
          <p:cNvSpPr>
            <a:spLocks noGrp="1" noChangeArrowheads="1"/>
          </p:cNvSpPr>
          <p:nvPr>
            <p:ph type="body" idx="1"/>
          </p:nvPr>
        </p:nvSpPr>
        <p:spPr>
          <a:xfrm>
            <a:off x="1676400" y="2227263"/>
            <a:ext cx="6781800" cy="3824287"/>
          </a:xfrm>
        </p:spPr>
        <p:txBody>
          <a:bodyPr>
            <a:normAutofit fontScale="92500" lnSpcReduction="20000"/>
          </a:bodyPr>
          <a:lstStyle/>
          <a:p>
            <a:pPr>
              <a:lnSpc>
                <a:spcPct val="80000"/>
              </a:lnSpc>
            </a:pPr>
            <a:r>
              <a:rPr lang="en-US" dirty="0"/>
              <a:t>Industry oversight</a:t>
            </a:r>
          </a:p>
          <a:p>
            <a:pPr lvl="1">
              <a:lnSpc>
                <a:spcPct val="80000"/>
              </a:lnSpc>
            </a:pPr>
            <a:r>
              <a:rPr lang="en-US" sz="1400" dirty="0"/>
              <a:t>Heavily regulated, somewhat regulated, unregulated</a:t>
            </a:r>
          </a:p>
          <a:p>
            <a:pPr>
              <a:lnSpc>
                <a:spcPct val="80000"/>
              </a:lnSpc>
            </a:pPr>
            <a:r>
              <a:rPr lang="en-US" dirty="0"/>
              <a:t>Hardware dependencies</a:t>
            </a:r>
          </a:p>
          <a:p>
            <a:pPr lvl="1">
              <a:lnSpc>
                <a:spcPct val="80000"/>
              </a:lnSpc>
            </a:pPr>
            <a:r>
              <a:rPr lang="en-US" sz="1400" dirty="0"/>
              <a:t>Embedded, custom attached devices, desktop application</a:t>
            </a:r>
          </a:p>
          <a:p>
            <a:pPr>
              <a:lnSpc>
                <a:spcPct val="80000"/>
              </a:lnSpc>
            </a:pPr>
            <a:r>
              <a:rPr lang="en-US" dirty="0"/>
              <a:t>Organizational culture</a:t>
            </a:r>
            <a:endParaRPr lang="en-US" sz="1400" dirty="0"/>
          </a:p>
          <a:p>
            <a:pPr lvl="1">
              <a:lnSpc>
                <a:spcPct val="80000"/>
              </a:lnSpc>
            </a:pPr>
            <a:r>
              <a:rPr lang="en-US" sz="1400" dirty="0"/>
              <a:t>Suit and tie, business casual, jeans</a:t>
            </a:r>
          </a:p>
          <a:p>
            <a:pPr>
              <a:lnSpc>
                <a:spcPct val="80000"/>
              </a:lnSpc>
            </a:pPr>
            <a:r>
              <a:rPr lang="en-US" dirty="0"/>
              <a:t>Industry type</a:t>
            </a:r>
          </a:p>
          <a:p>
            <a:pPr lvl="1">
              <a:lnSpc>
                <a:spcPct val="80000"/>
              </a:lnSpc>
            </a:pPr>
            <a:r>
              <a:rPr lang="en-US" sz="1400" dirty="0"/>
              <a:t>Commercial businesses; Hi tech: aerospace, software</a:t>
            </a:r>
          </a:p>
          <a:p>
            <a:pPr>
              <a:lnSpc>
                <a:spcPct val="80000"/>
              </a:lnSpc>
            </a:pPr>
            <a:r>
              <a:rPr lang="en-US" dirty="0"/>
              <a:t>Funding capability</a:t>
            </a:r>
          </a:p>
          <a:p>
            <a:pPr lvl="1">
              <a:lnSpc>
                <a:spcPct val="80000"/>
              </a:lnSpc>
            </a:pPr>
            <a:r>
              <a:rPr lang="en-US" sz="1400" dirty="0"/>
              <a:t>Deep pockets, standard funding, shoestring budget </a:t>
            </a:r>
          </a:p>
          <a:p>
            <a:pPr>
              <a:lnSpc>
                <a:spcPct val="80000"/>
              </a:lnSpc>
            </a:pPr>
            <a:r>
              <a:rPr lang="en-US" dirty="0" smtClean="0"/>
              <a:t>Organization size</a:t>
            </a:r>
          </a:p>
          <a:p>
            <a:pPr lvl="1">
              <a:lnSpc>
                <a:spcPct val="80000"/>
              </a:lnSpc>
            </a:pPr>
            <a:r>
              <a:rPr lang="en-US" sz="1400" dirty="0" smtClean="0"/>
              <a:t>Huge: government; Small: start up</a:t>
            </a:r>
          </a:p>
          <a:p>
            <a:pPr>
              <a:lnSpc>
                <a:spcPct val="80000"/>
              </a:lnSpc>
            </a:pPr>
            <a:r>
              <a:rPr lang="en-US" dirty="0" smtClean="0"/>
              <a:t>Stakeholder interaction</a:t>
            </a:r>
            <a:endParaRPr lang="en-US" dirty="0"/>
          </a:p>
          <a:p>
            <a:pPr lvl="1">
              <a:lnSpc>
                <a:spcPct val="80000"/>
              </a:lnSpc>
            </a:pPr>
            <a:r>
              <a:rPr lang="en-US" sz="1400" dirty="0" smtClean="0"/>
              <a:t>Impersonal, Formal: document based; Personal: collaborative, face to face </a:t>
            </a:r>
            <a:endParaRPr lang="en-US" sz="1400" dirty="0"/>
          </a:p>
        </p:txBody>
      </p:sp>
      <p:grpSp>
        <p:nvGrpSpPr>
          <p:cNvPr id="2" name="Group 5"/>
          <p:cNvGrpSpPr>
            <a:grpSpLocks/>
          </p:cNvGrpSpPr>
          <p:nvPr/>
        </p:nvGrpSpPr>
        <p:grpSpPr bwMode="auto">
          <a:xfrm>
            <a:off x="1709738" y="1652588"/>
            <a:ext cx="6416675" cy="457200"/>
            <a:chOff x="1317" y="1227"/>
            <a:chExt cx="4042" cy="288"/>
          </a:xfrm>
        </p:grpSpPr>
        <p:sp>
          <p:nvSpPr>
            <p:cNvPr id="988166" name="Text Box 6"/>
            <p:cNvSpPr txBox="1">
              <a:spLocks noChangeArrowheads="1"/>
            </p:cNvSpPr>
            <p:nvPr/>
          </p:nvSpPr>
          <p:spPr bwMode="auto">
            <a:xfrm>
              <a:off x="1317" y="1227"/>
              <a:ext cx="4042" cy="288"/>
            </a:xfrm>
            <a:prstGeom prst="rect">
              <a:avLst/>
            </a:prstGeom>
            <a:noFill/>
            <a:ln w="9525">
              <a:noFill/>
              <a:miter lim="800000"/>
              <a:headEnd/>
              <a:tailEnd/>
            </a:ln>
            <a:effectLst/>
          </p:spPr>
          <p:txBody>
            <a:bodyPr>
              <a:spAutoFit/>
            </a:bodyPr>
            <a:lstStyle/>
            <a:p>
              <a:pPr algn="l"/>
              <a:r>
                <a:rPr lang="en-US" sz="2400" i="0">
                  <a:latin typeface="Times New Roman" pitchFamily="18" charset="0"/>
                </a:rPr>
                <a:t>Plan Driven 				Agile</a:t>
              </a:r>
            </a:p>
          </p:txBody>
        </p:sp>
        <p:sp>
          <p:nvSpPr>
            <p:cNvPr id="988167" name="Line 7"/>
            <p:cNvSpPr>
              <a:spLocks noChangeShapeType="1"/>
            </p:cNvSpPr>
            <p:nvPr/>
          </p:nvSpPr>
          <p:spPr bwMode="auto">
            <a:xfrm>
              <a:off x="2424" y="1402"/>
              <a:ext cx="1698" cy="0"/>
            </a:xfrm>
            <a:prstGeom prst="line">
              <a:avLst/>
            </a:prstGeom>
            <a:noFill/>
            <a:ln w="9525">
              <a:solidFill>
                <a:schemeClr val="tx1"/>
              </a:solidFill>
              <a:round/>
              <a:headEnd type="triangle" w="med" len="med"/>
              <a:tailEnd type="triangle" w="med" len="med"/>
            </a:ln>
            <a:effectLst/>
          </p:spPr>
          <p:txBody>
            <a:bodyP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4294967295"/>
          </p:nvPr>
        </p:nvSpPr>
        <p:spPr>
          <a:xfrm>
            <a:off x="6553200" y="6245225"/>
            <a:ext cx="2133600" cy="476250"/>
          </a:xfrm>
          <a:prstGeom prst="rect">
            <a:avLst/>
          </a:prstGeom>
        </p:spPr>
        <p:txBody>
          <a:bodyPr/>
          <a:lstStyle/>
          <a:p>
            <a:fld id="{3488ED78-EBD8-435E-A079-74E778959777}" type="slidenum">
              <a:rPr lang="en-US" smtClean="0"/>
              <a:pPr/>
              <a:t>4</a:t>
            </a:fld>
            <a:endParaRPr lang="en-US" dirty="0"/>
          </a:p>
        </p:txBody>
      </p:sp>
      <p:sp>
        <p:nvSpPr>
          <p:cNvPr id="134146" name="Rectangle 2"/>
          <p:cNvSpPr>
            <a:spLocks noGrp="1" noChangeArrowheads="1"/>
          </p:cNvSpPr>
          <p:nvPr>
            <p:ph type="title"/>
          </p:nvPr>
        </p:nvSpPr>
        <p:spPr/>
        <p:txBody>
          <a:bodyPr/>
          <a:lstStyle/>
          <a:p>
            <a:r>
              <a:rPr lang="en-US" dirty="0"/>
              <a:t>Agile Manifesto</a:t>
            </a:r>
          </a:p>
        </p:txBody>
      </p:sp>
      <p:sp>
        <p:nvSpPr>
          <p:cNvPr id="134147" name="Rectangle 3"/>
          <p:cNvSpPr>
            <a:spLocks noGrp="1" noChangeArrowheads="1"/>
          </p:cNvSpPr>
          <p:nvPr>
            <p:ph type="body" idx="1"/>
          </p:nvPr>
        </p:nvSpPr>
        <p:spPr/>
        <p:txBody>
          <a:bodyPr/>
          <a:lstStyle/>
          <a:p>
            <a:pPr>
              <a:lnSpc>
                <a:spcPct val="90000"/>
              </a:lnSpc>
              <a:buFont typeface="Wingdings" pitchFamily="2" charset="2"/>
              <a:buNone/>
            </a:pPr>
            <a:r>
              <a:rPr lang="en-US" sz="2400" dirty="0"/>
              <a:t>	We are uncovering better ways of developing </a:t>
            </a:r>
            <a:br>
              <a:rPr lang="en-US" sz="2400" dirty="0"/>
            </a:br>
            <a:r>
              <a:rPr lang="en-US" sz="2400" dirty="0"/>
              <a:t>software by doing it and helping others do it. </a:t>
            </a:r>
            <a:br>
              <a:rPr lang="en-US" sz="2400" dirty="0"/>
            </a:br>
            <a:r>
              <a:rPr lang="en-US" sz="2400" dirty="0"/>
              <a:t>Through this work we have come to value: </a:t>
            </a:r>
          </a:p>
          <a:p>
            <a:pPr algn="ctr">
              <a:lnSpc>
                <a:spcPct val="90000"/>
              </a:lnSpc>
              <a:buFont typeface="Wingdings" pitchFamily="2" charset="2"/>
              <a:buNone/>
            </a:pPr>
            <a:endParaRPr lang="en-US" sz="2400" dirty="0"/>
          </a:p>
          <a:p>
            <a:pPr>
              <a:lnSpc>
                <a:spcPct val="90000"/>
              </a:lnSpc>
            </a:pPr>
            <a:r>
              <a:rPr lang="en-US" sz="2400" dirty="0"/>
              <a:t>Individuals and interactions </a:t>
            </a:r>
            <a:r>
              <a:rPr lang="en-US" sz="1800" dirty="0"/>
              <a:t>over processes and tools </a:t>
            </a:r>
          </a:p>
          <a:p>
            <a:pPr>
              <a:lnSpc>
                <a:spcPct val="90000"/>
              </a:lnSpc>
            </a:pPr>
            <a:r>
              <a:rPr lang="en-US" sz="2400" dirty="0"/>
              <a:t>Working software </a:t>
            </a:r>
            <a:r>
              <a:rPr lang="en-US" sz="1800" dirty="0"/>
              <a:t>over comprehensive documentation </a:t>
            </a:r>
          </a:p>
          <a:p>
            <a:pPr>
              <a:lnSpc>
                <a:spcPct val="90000"/>
              </a:lnSpc>
            </a:pPr>
            <a:r>
              <a:rPr lang="en-US" sz="2400" dirty="0"/>
              <a:t>Customer collaboration </a:t>
            </a:r>
            <a:r>
              <a:rPr lang="en-US" sz="1800" dirty="0"/>
              <a:t>over contract negotiation</a:t>
            </a:r>
            <a:r>
              <a:rPr lang="en-US" sz="2400" dirty="0"/>
              <a:t> </a:t>
            </a:r>
          </a:p>
          <a:p>
            <a:pPr>
              <a:lnSpc>
                <a:spcPct val="90000"/>
              </a:lnSpc>
            </a:pPr>
            <a:r>
              <a:rPr lang="en-US" sz="2400" dirty="0"/>
              <a:t>Responding to change </a:t>
            </a:r>
            <a:r>
              <a:rPr lang="en-US" sz="1800" dirty="0"/>
              <a:t>over following a plan</a:t>
            </a:r>
            <a:r>
              <a:rPr lang="en-US" sz="2400" dirty="0"/>
              <a:t> </a:t>
            </a:r>
            <a:br>
              <a:rPr lang="en-US" sz="2400" dirty="0"/>
            </a:br>
            <a:endParaRPr lang="en-US" sz="2400" dirty="0"/>
          </a:p>
          <a:p>
            <a:pPr algn="ctr">
              <a:lnSpc>
                <a:spcPct val="90000"/>
              </a:lnSpc>
              <a:buFont typeface="Wingdings" pitchFamily="2" charset="2"/>
              <a:buNone/>
            </a:pPr>
            <a:r>
              <a:rPr lang="en-US" sz="2400" dirty="0"/>
              <a:t>That is, while there is value in the items on </a:t>
            </a:r>
            <a:br>
              <a:rPr lang="en-US" sz="2400" dirty="0"/>
            </a:br>
            <a:r>
              <a:rPr lang="en-US" sz="2400" dirty="0"/>
              <a:t>the right, we value the items on the left more. </a:t>
            </a:r>
            <a:br>
              <a:rPr lang="en-US" sz="2400" dirty="0"/>
            </a:br>
            <a:r>
              <a:rPr lang="en-US" sz="2400" dirty="0"/>
              <a:t/>
            </a:r>
            <a:br>
              <a:rPr lang="en-US" sz="2400" dirty="0"/>
            </a:br>
            <a:endParaRPr lang="en-US" sz="2400" dirty="0"/>
          </a:p>
        </p:txBody>
      </p:sp>
      <p:pic>
        <p:nvPicPr>
          <p:cNvPr id="134148" name="Picture 4" descr="Parchment"/>
          <p:cNvPicPr>
            <a:picLocks noChangeAspect="1" noChangeArrowheads="1"/>
          </p:cNvPicPr>
          <p:nvPr/>
        </p:nvPicPr>
        <p:blipFill>
          <a:blip r:embed="rId2"/>
          <a:srcRect/>
          <a:stretch>
            <a:fillRect/>
          </a:stretch>
        </p:blipFill>
        <p:spPr bwMode="auto">
          <a:xfrm>
            <a:off x="7391400" y="152400"/>
            <a:ext cx="1400175" cy="2625725"/>
          </a:xfrm>
          <a:prstGeom prst="rect">
            <a:avLst/>
          </a:prstGeom>
          <a:noFill/>
        </p:spPr>
      </p:pic>
      <p:sp>
        <p:nvSpPr>
          <p:cNvPr id="134149" name="Text Box 5"/>
          <p:cNvSpPr txBox="1">
            <a:spLocks noChangeArrowheads="1"/>
          </p:cNvSpPr>
          <p:nvPr/>
        </p:nvSpPr>
        <p:spPr bwMode="auto">
          <a:xfrm>
            <a:off x="7719943" y="974698"/>
            <a:ext cx="774700" cy="457200"/>
          </a:xfrm>
          <a:prstGeom prst="rect">
            <a:avLst/>
          </a:prstGeom>
          <a:noFill/>
          <a:ln w="9525">
            <a:noFill/>
            <a:miter lim="800000"/>
            <a:headEnd/>
            <a:tailEnd/>
          </a:ln>
          <a:effectLst/>
        </p:spPr>
        <p:txBody>
          <a:bodyPr wrap="none">
            <a:spAutoFit/>
          </a:bodyPr>
          <a:lstStyle/>
          <a:p>
            <a:r>
              <a:rPr lang="en-US" dirty="0"/>
              <a:t>agile</a:t>
            </a:r>
          </a:p>
        </p:txBody>
      </p:sp>
      <p:sp>
        <p:nvSpPr>
          <p:cNvPr id="134150" name="Text Box 6"/>
          <p:cNvSpPr txBox="1">
            <a:spLocks noChangeArrowheads="1"/>
          </p:cNvSpPr>
          <p:nvPr/>
        </p:nvSpPr>
        <p:spPr bwMode="auto">
          <a:xfrm>
            <a:off x="7696200" y="908050"/>
            <a:ext cx="358775" cy="2063750"/>
          </a:xfrm>
          <a:prstGeom prst="rect">
            <a:avLst/>
          </a:prstGeom>
          <a:noFill/>
          <a:ln w="9525">
            <a:noFill/>
            <a:miter lim="800000"/>
            <a:headEnd/>
            <a:tailEnd/>
          </a:ln>
          <a:effectLst/>
        </p:spPr>
        <p:txBody>
          <a:bodyPr>
            <a:spAutoFit/>
          </a:bodyPr>
          <a:lstStyle/>
          <a:p>
            <a:pPr algn="ctr">
              <a:lnSpc>
                <a:spcPct val="60000"/>
              </a:lnSpc>
            </a:pPr>
            <a:r>
              <a:rPr lang="en-US" dirty="0"/>
              <a:t>Manifesto</a:t>
            </a:r>
          </a:p>
        </p:txBody>
      </p:sp>
      <p:sp>
        <p:nvSpPr>
          <p:cNvPr id="8" name="Footer Placeholder 7"/>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890" name="Rectangle 2"/>
          <p:cNvSpPr>
            <a:spLocks noGrp="1" noChangeArrowheads="1"/>
          </p:cNvSpPr>
          <p:nvPr>
            <p:ph type="title"/>
          </p:nvPr>
        </p:nvSpPr>
        <p:spPr/>
        <p:txBody>
          <a:bodyPr/>
          <a:lstStyle/>
          <a:p>
            <a:r>
              <a:rPr lang="en-US" dirty="0"/>
              <a:t>Quasi-Agile</a:t>
            </a:r>
          </a:p>
        </p:txBody>
      </p:sp>
      <p:sp>
        <p:nvSpPr>
          <p:cNvPr id="1189891" name="Rectangle 3"/>
          <p:cNvSpPr>
            <a:spLocks noGrp="1" noChangeArrowheads="1"/>
          </p:cNvSpPr>
          <p:nvPr>
            <p:ph idx="1"/>
          </p:nvPr>
        </p:nvSpPr>
        <p:spPr/>
        <p:txBody>
          <a:bodyPr/>
          <a:lstStyle/>
          <a:p>
            <a:r>
              <a:rPr lang="en-US" dirty="0"/>
              <a:t>A quasi-agile environment is one where software developers are</a:t>
            </a:r>
          </a:p>
          <a:p>
            <a:pPr lvl="1"/>
            <a:r>
              <a:rPr lang="en-US" dirty="0"/>
              <a:t>implementing agile values and practices </a:t>
            </a:r>
          </a:p>
          <a:p>
            <a:pPr lvl="1"/>
            <a:r>
              <a:rPr lang="en-US" dirty="0"/>
              <a:t>within a traditionally structured organization that has policies and procedures derived from</a:t>
            </a:r>
          </a:p>
          <a:p>
            <a:pPr lvl="2"/>
            <a:r>
              <a:rPr lang="en-US" dirty="0"/>
              <a:t>waterfall concepts </a:t>
            </a:r>
          </a:p>
          <a:p>
            <a:pPr lvl="2"/>
            <a:r>
              <a:rPr lang="en-US" dirty="0"/>
              <a:t>typical CMMI or ISO philosophy</a:t>
            </a:r>
          </a:p>
        </p:txBody>
      </p:sp>
      <p:sp>
        <p:nvSpPr>
          <p:cNvPr id="5" name="Slide Number Placeholder 4"/>
          <p:cNvSpPr>
            <a:spLocks noGrp="1"/>
          </p:cNvSpPr>
          <p:nvPr>
            <p:ph type="sldNum" sz="quarter" idx="10"/>
          </p:nvPr>
        </p:nvSpPr>
        <p:spPr>
          <a:prstGeom prst="rect">
            <a:avLst/>
          </a:prstGeom>
        </p:spPr>
        <p:txBody>
          <a:bodyPr/>
          <a:lstStyle/>
          <a:p>
            <a:fld id="{573E9800-B1E2-4D84-9B52-396FB4DFFECF}" type="slidenum">
              <a:rPr lang="en-US" smtClean="0"/>
              <a:pPr/>
              <a:t>5</a:t>
            </a:fld>
            <a:endParaRPr lang="en-US" dirty="0"/>
          </a:p>
        </p:txBody>
      </p:sp>
      <p:sp>
        <p:nvSpPr>
          <p:cNvPr id="6" name="Footer Placeholder 5"/>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Theory</a:t>
            </a:r>
            <a:endParaRPr lang="en-US" dirty="0"/>
          </a:p>
        </p:txBody>
      </p:sp>
      <p:sp>
        <p:nvSpPr>
          <p:cNvPr id="3" name="Content Placeholder 2"/>
          <p:cNvSpPr>
            <a:spLocks noGrp="1"/>
          </p:cNvSpPr>
          <p:nvPr>
            <p:ph idx="1"/>
          </p:nvPr>
        </p:nvSpPr>
        <p:spPr/>
        <p:txBody>
          <a:bodyPr/>
          <a:lstStyle/>
          <a:p>
            <a:r>
              <a:rPr lang="en-US" dirty="0" smtClean="0"/>
              <a:t>Both agile and plan driven approaches have the same goals </a:t>
            </a:r>
          </a:p>
          <a:p>
            <a:r>
              <a:rPr lang="en-US" dirty="0" smtClean="0"/>
              <a:t>The both seek to develop </a:t>
            </a:r>
            <a:br>
              <a:rPr lang="en-US" dirty="0" smtClean="0"/>
            </a:br>
            <a:r>
              <a:rPr lang="en-US" dirty="0" smtClean="0"/>
              <a:t>systems</a:t>
            </a:r>
          </a:p>
          <a:p>
            <a:pPr lvl="1"/>
            <a:r>
              <a:rPr lang="en-US" dirty="0" smtClean="0"/>
              <a:t>Of high quality</a:t>
            </a:r>
          </a:p>
          <a:p>
            <a:pPr lvl="1"/>
            <a:r>
              <a:rPr lang="en-US" dirty="0" smtClean="0"/>
              <a:t>As quickly as possible</a:t>
            </a:r>
          </a:p>
          <a:p>
            <a:pPr lvl="1"/>
            <a:r>
              <a:rPr lang="en-US" dirty="0" smtClean="0"/>
              <a:t>With minimum cost</a:t>
            </a:r>
          </a:p>
          <a:p>
            <a:pPr lvl="1"/>
            <a:r>
              <a:rPr lang="en-US" dirty="0" smtClean="0"/>
              <a:t>As predictably as possible</a:t>
            </a:r>
          </a:p>
          <a:p>
            <a:pPr lvl="1"/>
            <a:endParaRPr lang="en-US" dirty="0" smtClean="0"/>
          </a:p>
        </p:txBody>
      </p:sp>
      <p:sp>
        <p:nvSpPr>
          <p:cNvPr id="4" name="Slide Number Placeholder 3"/>
          <p:cNvSpPr>
            <a:spLocks noGrp="1"/>
          </p:cNvSpPr>
          <p:nvPr>
            <p:ph type="sldNum" sz="quarter" idx="10"/>
          </p:nvPr>
        </p:nvSpPr>
        <p:spPr/>
        <p:txBody>
          <a:bodyPr/>
          <a:lstStyle/>
          <a:p>
            <a:r>
              <a:rPr lang="en-US" dirty="0" smtClean="0"/>
              <a:t>                    </a:t>
            </a:r>
            <a:fld id="{216ACB9E-0807-4F8E-BD4B-01F68AB73498}" type="slidenum">
              <a:rPr lang="en-US" smtClean="0"/>
              <a:pPr/>
              <a:t>6</a:t>
            </a:fld>
            <a:endParaRPr lang="en-US" dirty="0"/>
          </a:p>
        </p:txBody>
      </p:sp>
      <p:sp>
        <p:nvSpPr>
          <p:cNvPr id="7" name="WordArt 1028"/>
          <p:cNvSpPr>
            <a:spLocks noChangeArrowheads="1" noChangeShapeType="1" noTextEdit="1"/>
          </p:cNvSpPr>
          <p:nvPr/>
        </p:nvSpPr>
        <p:spPr bwMode="auto">
          <a:xfrm>
            <a:off x="5534025" y="5715000"/>
            <a:ext cx="3305175" cy="361950"/>
          </a:xfrm>
          <a:prstGeom prst="rect">
            <a:avLst/>
          </a:prstGeom>
        </p:spPr>
        <p:txBody>
          <a:bodyPr wrap="none" fromWordArt="1">
            <a:prstTxWarp prst="textPlain">
              <a:avLst>
                <a:gd name="adj" fmla="val 50000"/>
              </a:avLst>
            </a:prstTxWarp>
          </a:bodyPr>
          <a:lstStyle/>
          <a:p>
            <a:r>
              <a:rPr lang="en-US" sz="2000" i="1" kern="10" dirty="0">
                <a:ln w="6350">
                  <a:solidFill>
                    <a:schemeClr val="bg2"/>
                  </a:solidFill>
                  <a:round/>
                  <a:headEnd/>
                  <a:tailEnd/>
                </a:ln>
                <a:solidFill>
                  <a:schemeClr val="accent1"/>
                </a:solidFill>
                <a:effectLst>
                  <a:outerShdw dist="35921" dir="2700000" algn="ctr" rotWithShape="0">
                    <a:srgbClr val="808080"/>
                  </a:outerShdw>
                </a:effectLst>
                <a:latin typeface="Arial Black"/>
              </a:rPr>
              <a:t>Better, Faster, Cheaper</a:t>
            </a:r>
          </a:p>
        </p:txBody>
      </p:sp>
      <p:graphicFrame>
        <p:nvGraphicFramePr>
          <p:cNvPr id="8" name="Object 1029"/>
          <p:cNvGraphicFramePr>
            <a:graphicFrameLocks noChangeAspect="1"/>
          </p:cNvGraphicFramePr>
          <p:nvPr/>
        </p:nvGraphicFramePr>
        <p:xfrm>
          <a:off x="5791200" y="2819400"/>
          <a:ext cx="2651125" cy="2651125"/>
        </p:xfrm>
        <a:graphic>
          <a:graphicData uri="http://schemas.openxmlformats.org/presentationml/2006/ole">
            <p:oleObj spid="_x0000_s87042" name="Clip" r:id="rId3" imgW="3473280" imgH="3472920" progId="">
              <p:embed/>
            </p:oleObj>
          </a:graphicData>
        </a:graphic>
      </p:graphicFrame>
      <p:sp>
        <p:nvSpPr>
          <p:cNvPr id="9" name="Footer Placeholder 8"/>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Practice</a:t>
            </a:r>
            <a:endParaRPr lang="en-US" dirty="0"/>
          </a:p>
        </p:txBody>
      </p:sp>
      <p:sp>
        <p:nvSpPr>
          <p:cNvPr id="3" name="Content Placeholder 2"/>
          <p:cNvSpPr>
            <a:spLocks noGrp="1"/>
          </p:cNvSpPr>
          <p:nvPr>
            <p:ph idx="1"/>
          </p:nvPr>
        </p:nvSpPr>
        <p:spPr/>
        <p:txBody>
          <a:bodyPr/>
          <a:lstStyle/>
          <a:p>
            <a:r>
              <a:rPr lang="en-US" dirty="0" smtClean="0"/>
              <a:t>Agile </a:t>
            </a:r>
          </a:p>
          <a:p>
            <a:pPr lvl="1"/>
            <a:r>
              <a:rPr lang="en-US" dirty="0" smtClean="0"/>
              <a:t>Low overhead, minimal documentation</a:t>
            </a:r>
          </a:p>
          <a:p>
            <a:pPr lvl="1"/>
            <a:r>
              <a:rPr lang="en-US" dirty="0" smtClean="0"/>
              <a:t>Aggressive iterative/incremental process</a:t>
            </a:r>
          </a:p>
          <a:p>
            <a:pPr lvl="1"/>
            <a:r>
              <a:rPr lang="en-US" dirty="0" smtClean="0"/>
              <a:t>Creative optimizations flexibly tailored to the current environment and staff</a:t>
            </a:r>
          </a:p>
          <a:p>
            <a:r>
              <a:rPr lang="en-US" dirty="0" smtClean="0"/>
              <a:t>Plan Driven</a:t>
            </a:r>
          </a:p>
          <a:p>
            <a:pPr lvl="1"/>
            <a:r>
              <a:rPr lang="en-US" dirty="0" smtClean="0"/>
              <a:t>Lots of process overhead and documentation</a:t>
            </a:r>
          </a:p>
          <a:p>
            <a:pPr lvl="1"/>
            <a:r>
              <a:rPr lang="en-US" dirty="0" smtClean="0"/>
              <a:t>Waterfall like processes</a:t>
            </a:r>
          </a:p>
          <a:p>
            <a:pPr lvl="1"/>
            <a:r>
              <a:rPr lang="en-US" dirty="0" smtClean="0"/>
              <a:t>Standardization across projects</a:t>
            </a:r>
          </a:p>
          <a:p>
            <a:pPr lvl="1"/>
            <a:endParaRPr lang="en-US" dirty="0" smtClean="0"/>
          </a:p>
          <a:p>
            <a:pPr lvl="1"/>
            <a:endParaRPr lang="en-US" dirty="0"/>
          </a:p>
        </p:txBody>
      </p:sp>
      <p:sp>
        <p:nvSpPr>
          <p:cNvPr id="4" name="Slide Number Placeholder 3"/>
          <p:cNvSpPr>
            <a:spLocks noGrp="1"/>
          </p:cNvSpPr>
          <p:nvPr>
            <p:ph type="sldNum" sz="quarter" idx="10"/>
          </p:nvPr>
        </p:nvSpPr>
        <p:spPr/>
        <p:txBody>
          <a:bodyPr/>
          <a:lstStyle/>
          <a:p>
            <a:r>
              <a:rPr lang="en-US" dirty="0" smtClean="0"/>
              <a:t>                     </a:t>
            </a:r>
            <a:fld id="{216ACB9E-0807-4F8E-BD4B-01F68AB73498}" type="slidenum">
              <a:rPr lang="en-US" smtClean="0"/>
              <a:pPr/>
              <a:t>7</a:t>
            </a:fld>
            <a:endParaRPr lang="en-US" dirty="0"/>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Differences in philosophy about the nature of software development</a:t>
            </a:r>
          </a:p>
          <a:p>
            <a:pPr lvl="2"/>
            <a:r>
              <a:rPr lang="en-US" dirty="0" smtClean="0"/>
              <a:t>Agile proponents believe that software development is very unlike manufacturing, building construction, or other activities that deal with physical construction materials.</a:t>
            </a:r>
          </a:p>
          <a:p>
            <a:pPr lvl="2"/>
            <a:r>
              <a:rPr lang="en-US" dirty="0" smtClean="0"/>
              <a:t>CMMI has the concept of “institutionalization” at the heart of its philosophy</a:t>
            </a:r>
          </a:p>
          <a:p>
            <a:r>
              <a:rPr lang="en-US" dirty="0" smtClean="0"/>
              <a:t>Differences in philosophy about the goal of Software development</a:t>
            </a:r>
            <a:endParaRPr lang="en-US" dirty="0"/>
          </a:p>
          <a:p>
            <a:pPr lvl="2"/>
            <a:r>
              <a:rPr lang="en-US" dirty="0" smtClean="0"/>
              <a:t>Meet requirements vs. solve business problems</a:t>
            </a:r>
          </a:p>
        </p:txBody>
      </p:sp>
      <p:sp>
        <p:nvSpPr>
          <p:cNvPr id="4" name="Slide Number Placeholder 3"/>
          <p:cNvSpPr>
            <a:spLocks noGrp="1"/>
          </p:cNvSpPr>
          <p:nvPr>
            <p:ph type="sldNum" sz="quarter" idx="10"/>
          </p:nvPr>
        </p:nvSpPr>
        <p:spPr/>
        <p:txBody>
          <a:bodyPr/>
          <a:lstStyle/>
          <a:p>
            <a:r>
              <a:rPr lang="en-US" dirty="0" smtClean="0"/>
              <a:t>www.iist.org                     </a:t>
            </a:r>
            <a:fld id="{216ACB9E-0807-4F8E-BD4B-01F68AB73498}" type="slidenum">
              <a:rPr lang="en-US" smtClean="0"/>
              <a:pPr/>
              <a:t>8</a:t>
            </a:fld>
            <a:endParaRPr lang="en-US" dirty="0"/>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Resulting Differences</a:t>
            </a:r>
            <a:endParaRPr lang="en-US" dirty="0"/>
          </a:p>
        </p:txBody>
      </p:sp>
      <p:graphicFrame>
        <p:nvGraphicFramePr>
          <p:cNvPr id="7" name="Content Placeholder 6"/>
          <p:cNvGraphicFramePr>
            <a:graphicFrameLocks noGrp="1"/>
          </p:cNvGraphicFramePr>
          <p:nvPr>
            <p:ph idx="1"/>
          </p:nvPr>
        </p:nvGraphicFramePr>
        <p:xfrm>
          <a:off x="457200" y="1600200"/>
          <a:ext cx="8229600" cy="43637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Traditional</a:t>
                      </a:r>
                      <a:endParaRPr lang="en-US" dirty="0"/>
                    </a:p>
                  </a:txBody>
                  <a:tcPr/>
                </a:tc>
                <a:tc>
                  <a:txBody>
                    <a:bodyPr/>
                    <a:lstStyle/>
                    <a:p>
                      <a:r>
                        <a:rPr lang="en-US" dirty="0" smtClean="0"/>
                        <a:t>Agile</a:t>
                      </a:r>
                      <a:endParaRPr lang="en-US" dirty="0"/>
                    </a:p>
                  </a:txBody>
                  <a:tcPr/>
                </a:tc>
              </a:tr>
              <a:tr h="0">
                <a:tc>
                  <a:txBody>
                    <a:bodyPr/>
                    <a:lstStyle/>
                    <a:p>
                      <a:endParaRPr lang="en-US" sz="300" dirty="0"/>
                    </a:p>
                  </a:txBody>
                  <a:tcPr/>
                </a:tc>
                <a:tc>
                  <a:txBody>
                    <a:bodyPr/>
                    <a:lstStyle/>
                    <a:p>
                      <a:endParaRPr lang="en-US" sz="300" dirty="0"/>
                    </a:p>
                  </a:txBody>
                  <a:tcPr/>
                </a:tc>
              </a:tr>
              <a:tr h="370840">
                <a:tc>
                  <a:txBody>
                    <a:bodyPr/>
                    <a:lstStyle/>
                    <a:p>
                      <a:r>
                        <a:rPr lang="en-US" sz="1400" dirty="0" smtClean="0"/>
                        <a:t>Plan</a:t>
                      </a:r>
                      <a:r>
                        <a:rPr lang="en-US" sz="1400" baseline="0" dirty="0" smtClean="0"/>
                        <a:t> entire project upfront</a:t>
                      </a:r>
                      <a:endParaRPr lang="en-US" sz="1400" dirty="0"/>
                    </a:p>
                  </a:txBody>
                  <a:tcPr/>
                </a:tc>
                <a:tc>
                  <a:txBody>
                    <a:bodyPr/>
                    <a:lstStyle/>
                    <a:p>
                      <a:r>
                        <a:rPr lang="en-US" sz="1400" dirty="0" smtClean="0"/>
                        <a:t>Scope upfront, details increment by increment</a:t>
                      </a:r>
                      <a:endParaRPr lang="en-US" sz="1400" dirty="0"/>
                    </a:p>
                  </a:txBody>
                  <a:tcPr/>
                </a:tc>
              </a:tr>
              <a:tr h="370840">
                <a:tc>
                  <a:txBody>
                    <a:bodyPr/>
                    <a:lstStyle/>
                    <a:p>
                      <a:r>
                        <a:rPr lang="en-US" sz="1400" dirty="0" smtClean="0"/>
                        <a:t>Lock in resources,</a:t>
                      </a:r>
                      <a:r>
                        <a:rPr lang="en-US" sz="1400" baseline="0" dirty="0" smtClean="0"/>
                        <a:t> details as early as possible</a:t>
                      </a:r>
                      <a:endParaRPr lang="en-US" sz="1400" dirty="0"/>
                    </a:p>
                  </a:txBody>
                  <a:tcPr/>
                </a:tc>
                <a:tc>
                  <a:txBody>
                    <a:bodyPr/>
                    <a:lstStyle/>
                    <a:p>
                      <a:r>
                        <a:rPr lang="en-US" sz="1400" dirty="0" smtClean="0"/>
                        <a:t>Lock in resources, details as late as reasonable</a:t>
                      </a:r>
                      <a:endParaRPr lang="en-US" sz="1400" dirty="0"/>
                    </a:p>
                  </a:txBody>
                  <a:tcPr/>
                </a:tc>
              </a:tr>
              <a:tr h="370840">
                <a:tc>
                  <a:txBody>
                    <a:bodyPr/>
                    <a:lstStyle/>
                    <a:p>
                      <a:r>
                        <a:rPr lang="en-US" sz="1400" kern="1200" dirty="0" smtClean="0">
                          <a:solidFill>
                            <a:schemeClr val="dk1"/>
                          </a:solidFill>
                          <a:latin typeface="+mn-lt"/>
                          <a:ea typeface="+mn-ea"/>
                          <a:cs typeface="+mn-cs"/>
                        </a:rPr>
                        <a:t>All requirements up front</a:t>
                      </a:r>
                    </a:p>
                  </a:txBody>
                  <a:tcPr/>
                </a:tc>
                <a:tc>
                  <a:txBody>
                    <a:bodyPr/>
                    <a:lstStyle/>
                    <a:p>
                      <a:r>
                        <a:rPr lang="en-US" sz="1400" kern="1200" dirty="0" smtClean="0">
                          <a:solidFill>
                            <a:schemeClr val="dk1"/>
                          </a:solidFill>
                          <a:latin typeface="+mn-lt"/>
                          <a:ea typeface="+mn-ea"/>
                          <a:cs typeface="+mn-cs"/>
                        </a:rPr>
                        <a:t>Goals up front</a:t>
                      </a:r>
                      <a:r>
                        <a:rPr lang="en-US" sz="1400" kern="1200" baseline="0" dirty="0" smtClean="0">
                          <a:solidFill>
                            <a:schemeClr val="dk1"/>
                          </a:solidFill>
                          <a:latin typeface="+mn-lt"/>
                          <a:ea typeface="+mn-ea"/>
                          <a:cs typeface="+mn-cs"/>
                        </a:rPr>
                        <a:t>, details increment by increment</a:t>
                      </a:r>
                      <a:endParaRPr lang="en-US" sz="1400" kern="1200" dirty="0" smtClean="0">
                        <a:solidFill>
                          <a:schemeClr val="dk1"/>
                        </a:solidFill>
                        <a:latin typeface="+mn-lt"/>
                        <a:ea typeface="+mn-ea"/>
                        <a:cs typeface="+mn-cs"/>
                      </a:endParaRPr>
                    </a:p>
                  </a:txBody>
                  <a:tcPr/>
                </a:tc>
              </a:tr>
              <a:tr h="370840">
                <a:tc>
                  <a:txBody>
                    <a:bodyPr/>
                    <a:lstStyle/>
                    <a:p>
                      <a:r>
                        <a:rPr lang="en-US" sz="1400" kern="1200" dirty="0" smtClean="0">
                          <a:solidFill>
                            <a:schemeClr val="dk1"/>
                          </a:solidFill>
                          <a:latin typeface="+mn-lt"/>
                          <a:ea typeface="+mn-ea"/>
                          <a:cs typeface="+mn-cs"/>
                        </a:rPr>
                        <a:t>Resist change, control it, make it difficult</a:t>
                      </a:r>
                    </a:p>
                  </a:txBody>
                  <a:tcPr/>
                </a:tc>
                <a:tc>
                  <a:txBody>
                    <a:bodyPr/>
                    <a:lstStyle/>
                    <a:p>
                      <a:r>
                        <a:rPr lang="en-US" sz="1400" kern="1200" dirty="0" smtClean="0">
                          <a:solidFill>
                            <a:schemeClr val="dk1"/>
                          </a:solidFill>
                          <a:latin typeface="+mn-lt"/>
                          <a:ea typeface="+mn-ea"/>
                          <a:cs typeface="+mn-cs"/>
                        </a:rPr>
                        <a:t>Facilitate</a:t>
                      </a:r>
                      <a:r>
                        <a:rPr lang="en-US" sz="1400" kern="1200" baseline="0" dirty="0" smtClean="0">
                          <a:solidFill>
                            <a:schemeClr val="dk1"/>
                          </a:solidFill>
                          <a:latin typeface="+mn-lt"/>
                          <a:ea typeface="+mn-ea"/>
                          <a:cs typeface="+mn-cs"/>
                        </a:rPr>
                        <a:t> change</a:t>
                      </a:r>
                      <a:endParaRPr lang="en-US" sz="1400" kern="1200" dirty="0" smtClean="0">
                        <a:solidFill>
                          <a:schemeClr val="dk1"/>
                        </a:solidFill>
                        <a:latin typeface="+mn-lt"/>
                        <a:ea typeface="+mn-ea"/>
                        <a:cs typeface="+mn-cs"/>
                      </a:endParaRPr>
                    </a:p>
                  </a:txBody>
                  <a:tcPr/>
                </a:tc>
              </a:tr>
              <a:tr h="370840">
                <a:tc>
                  <a:txBody>
                    <a:bodyPr/>
                    <a:lstStyle/>
                    <a:p>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data from past projects to plan current project</a:t>
                      </a:r>
                      <a:endParaRPr lang="en-US" sz="1400" kern="1200" dirty="0" smtClean="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Use data</a:t>
                      </a:r>
                      <a:r>
                        <a:rPr lang="en-US" sz="1400" kern="1200" baseline="0" dirty="0" smtClean="0">
                          <a:solidFill>
                            <a:schemeClr val="dk1"/>
                          </a:solidFill>
                          <a:latin typeface="+mn-lt"/>
                          <a:ea typeface="+mn-ea"/>
                          <a:cs typeface="+mn-cs"/>
                        </a:rPr>
                        <a:t> from increment 1 to plan increment 2</a:t>
                      </a:r>
                      <a:endParaRPr lang="en-US" sz="1400" kern="1200" dirty="0" smtClean="0">
                        <a:solidFill>
                          <a:schemeClr val="dk1"/>
                        </a:solidFill>
                        <a:latin typeface="+mn-lt"/>
                        <a:ea typeface="+mn-ea"/>
                        <a:cs typeface="+mn-cs"/>
                      </a:endParaRPr>
                    </a:p>
                  </a:txBody>
                  <a:tcPr/>
                </a:tc>
              </a:tr>
              <a:tr h="370840">
                <a:tc>
                  <a:txBody>
                    <a:bodyPr/>
                    <a:lstStyle/>
                    <a:p>
                      <a:r>
                        <a:rPr lang="en-US" sz="1400" kern="1200" dirty="0" smtClean="0">
                          <a:solidFill>
                            <a:schemeClr val="dk1"/>
                          </a:solidFill>
                          <a:latin typeface="+mn-lt"/>
                          <a:ea typeface="+mn-ea"/>
                          <a:cs typeface="+mn-cs"/>
                        </a:rPr>
                        <a:t>Document anything that might possibly be useful</a:t>
                      </a:r>
                    </a:p>
                  </a:txBody>
                  <a:tcPr/>
                </a:tc>
                <a:tc>
                  <a:txBody>
                    <a:bodyPr/>
                    <a:lstStyle/>
                    <a:p>
                      <a:r>
                        <a:rPr lang="en-US" sz="1400" kern="1200" dirty="0" smtClean="0">
                          <a:solidFill>
                            <a:schemeClr val="dk1"/>
                          </a:solidFill>
                          <a:latin typeface="+mn-lt"/>
                          <a:ea typeface="+mn-ea"/>
                          <a:cs typeface="+mn-cs"/>
                        </a:rPr>
                        <a:t>Only document things proven to be necessary</a:t>
                      </a:r>
                    </a:p>
                  </a:txBody>
                  <a:tcPr/>
                </a:tc>
              </a:tr>
              <a:tr h="370840">
                <a:tc>
                  <a:txBody>
                    <a:bodyPr/>
                    <a:lstStyle/>
                    <a:p>
                      <a:r>
                        <a:rPr lang="en-US" sz="1400" kern="1200" dirty="0" smtClean="0">
                          <a:solidFill>
                            <a:schemeClr val="dk1"/>
                          </a:solidFill>
                          <a:latin typeface="+mn-lt"/>
                          <a:ea typeface="+mn-ea"/>
                          <a:cs typeface="+mn-cs"/>
                        </a:rPr>
                        <a:t>Put a process in place to prevent any</a:t>
                      </a:r>
                      <a:r>
                        <a:rPr lang="en-US" sz="1400" kern="1200" baseline="0" dirty="0" smtClean="0">
                          <a:solidFill>
                            <a:schemeClr val="dk1"/>
                          </a:solidFill>
                          <a:latin typeface="+mn-lt"/>
                          <a:ea typeface="+mn-ea"/>
                          <a:cs typeface="+mn-cs"/>
                        </a:rPr>
                        <a:t> potential error that could be prevented</a:t>
                      </a:r>
                      <a:endParaRPr lang="en-US" sz="1400" kern="1200" dirty="0" smtClean="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Only put processes in place</a:t>
                      </a:r>
                      <a:r>
                        <a:rPr lang="en-US" sz="1400" kern="1200" baseline="0" dirty="0" smtClean="0">
                          <a:solidFill>
                            <a:schemeClr val="dk1"/>
                          </a:solidFill>
                          <a:latin typeface="+mn-lt"/>
                          <a:ea typeface="+mn-ea"/>
                          <a:cs typeface="+mn-cs"/>
                        </a:rPr>
                        <a:t> proven to be necessary</a:t>
                      </a:r>
                      <a:endParaRPr lang="en-US" sz="1400" kern="1200" dirty="0" smtClean="0">
                        <a:solidFill>
                          <a:schemeClr val="dk1"/>
                        </a:solidFill>
                        <a:latin typeface="+mn-lt"/>
                        <a:ea typeface="+mn-ea"/>
                        <a:cs typeface="+mn-cs"/>
                      </a:endParaRPr>
                    </a:p>
                  </a:txBody>
                  <a:tcPr/>
                </a:tc>
              </a:tr>
              <a:tr h="370840">
                <a:tc>
                  <a:txBody>
                    <a:bodyPr/>
                    <a:lstStyle/>
                    <a:p>
                      <a:r>
                        <a:rPr lang="en-US" sz="1400" kern="1200" dirty="0" smtClean="0">
                          <a:solidFill>
                            <a:schemeClr val="dk1"/>
                          </a:solidFill>
                          <a:latin typeface="+mn-lt"/>
                          <a:ea typeface="+mn-ea"/>
                          <a:cs typeface="+mn-cs"/>
                        </a:rPr>
                        <a:t>Rely on documents, processes, tools, plans</a:t>
                      </a:r>
                    </a:p>
                  </a:txBody>
                  <a:tcPr/>
                </a:tc>
                <a:tc>
                  <a:txBody>
                    <a:bodyPr/>
                    <a:lstStyle/>
                    <a:p>
                      <a:r>
                        <a:rPr lang="en-US" sz="1400" kern="1200" dirty="0" smtClean="0">
                          <a:solidFill>
                            <a:schemeClr val="dk1"/>
                          </a:solidFill>
                          <a:latin typeface="+mn-lt"/>
                          <a:ea typeface="+mn-ea"/>
                          <a:cs typeface="+mn-cs"/>
                        </a:rPr>
                        <a:t>Rely on face to face collaboration</a:t>
                      </a:r>
                    </a:p>
                  </a:txBody>
                  <a:tcPr/>
                </a:tc>
              </a:tr>
              <a:tr h="370840">
                <a:tc>
                  <a:txBody>
                    <a:bodyPr/>
                    <a:lstStyle/>
                    <a:p>
                      <a:endParaRPr lang="en-US" sz="1400" kern="1200" dirty="0" smtClean="0">
                        <a:solidFill>
                          <a:schemeClr val="dk1"/>
                        </a:solidFill>
                        <a:latin typeface="+mn-lt"/>
                        <a:ea typeface="+mn-ea"/>
                        <a:cs typeface="+mn-cs"/>
                      </a:endParaRPr>
                    </a:p>
                  </a:txBody>
                  <a:tcPr/>
                </a:tc>
                <a:tc>
                  <a:txBody>
                    <a:bodyPr/>
                    <a:lstStyle/>
                    <a:p>
                      <a:endParaRPr lang="en-US" sz="1400" kern="1200" dirty="0" smtClean="0">
                        <a:solidFill>
                          <a:schemeClr val="dk1"/>
                        </a:solidFill>
                        <a:latin typeface="+mn-lt"/>
                        <a:ea typeface="+mn-ea"/>
                        <a:cs typeface="+mn-cs"/>
                      </a:endParaRPr>
                    </a:p>
                  </a:txBody>
                  <a:tcPr/>
                </a:tc>
              </a:tr>
              <a:tr h="370840">
                <a:tc>
                  <a:txBody>
                    <a:bodyPr/>
                    <a:lstStyle/>
                    <a:p>
                      <a:endParaRPr lang="en-US" sz="1400" kern="1200" dirty="0" smtClean="0">
                        <a:solidFill>
                          <a:schemeClr val="dk1"/>
                        </a:solidFill>
                        <a:latin typeface="+mn-lt"/>
                        <a:ea typeface="+mn-ea"/>
                        <a:cs typeface="+mn-cs"/>
                      </a:endParaRPr>
                    </a:p>
                  </a:txBody>
                  <a:tcPr/>
                </a:tc>
                <a:tc>
                  <a:txBody>
                    <a:bodyPr/>
                    <a:lstStyle/>
                    <a:p>
                      <a:endParaRPr lang="en-US" sz="1400" kern="1200" dirty="0" smtClean="0">
                        <a:solidFill>
                          <a:schemeClr val="dk1"/>
                        </a:solidFill>
                        <a:latin typeface="+mn-lt"/>
                        <a:ea typeface="+mn-ea"/>
                        <a:cs typeface="+mn-cs"/>
                      </a:endParaRPr>
                    </a:p>
                  </a:txBody>
                  <a:tcPr/>
                </a:tc>
              </a:tr>
            </a:tbl>
          </a:graphicData>
        </a:graphic>
      </p:graphicFrame>
      <p:sp>
        <p:nvSpPr>
          <p:cNvPr id="4" name="Slide Number Placeholder 3"/>
          <p:cNvSpPr>
            <a:spLocks noGrp="1"/>
          </p:cNvSpPr>
          <p:nvPr>
            <p:ph type="sldNum" sz="quarter" idx="10"/>
          </p:nvPr>
        </p:nvSpPr>
        <p:spPr/>
        <p:txBody>
          <a:bodyPr/>
          <a:lstStyle/>
          <a:p>
            <a:r>
              <a:rPr lang="en-US" dirty="0" smtClean="0"/>
              <a:t>www.iist.org                     </a:t>
            </a:r>
            <a:fld id="{216ACB9E-0807-4F8E-BD4B-01F68AB73498}" type="slidenum">
              <a:rPr lang="en-US" smtClean="0"/>
              <a:pPr/>
              <a:t>9</a:t>
            </a:fld>
            <a:endParaRPr lang="en-US" dirty="0"/>
          </a:p>
        </p:txBody>
      </p:sp>
      <p:sp>
        <p:nvSpPr>
          <p:cNvPr id="5" name="Footer Placeholder 4"/>
          <p:cNvSpPr>
            <a:spLocks noGrp="1"/>
          </p:cNvSpPr>
          <p:nvPr>
            <p:ph type="ftr" sz="quarter" idx="11"/>
          </p:nvPr>
        </p:nvSpPr>
        <p:spPr/>
        <p:txBody>
          <a:bodyPr/>
          <a:lstStyle/>
          <a:p>
            <a:r>
              <a:rPr lang="en-US" dirty="0" smtClean="0"/>
              <a:t>© QualSys Solutions 2008</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1890</TotalTime>
  <Words>2172</Words>
  <Application>Microsoft Office PowerPoint</Application>
  <PresentationFormat>On-screen Show (4:3)</PresentationFormat>
  <Paragraphs>324</Paragraphs>
  <Slides>39</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Default Design</vt:lpstr>
      <vt:lpstr>Clip</vt:lpstr>
      <vt:lpstr>Driving an Agile Peg in a CMMI Hole</vt:lpstr>
      <vt:lpstr>Quasi-Agile Context</vt:lpstr>
      <vt:lpstr>Quasi Agile  Context</vt:lpstr>
      <vt:lpstr>Agile Manifesto</vt:lpstr>
      <vt:lpstr>Quasi-Agile</vt:lpstr>
      <vt:lpstr>In Theory</vt:lpstr>
      <vt:lpstr>In Practice</vt:lpstr>
      <vt:lpstr>Why</vt:lpstr>
      <vt:lpstr>Resulting Differences</vt:lpstr>
      <vt:lpstr>How do you drive an agile peg in a CMMI hole</vt:lpstr>
      <vt:lpstr>Barely sufficient processes and documentation</vt:lpstr>
      <vt:lpstr>Multi-cultural tolerance</vt:lpstr>
      <vt:lpstr>Multi-cultural tolerance Example</vt:lpstr>
      <vt:lpstr>Focus on the goal</vt:lpstr>
      <vt:lpstr>Focus on the goal</vt:lpstr>
      <vt:lpstr>Process Areas</vt:lpstr>
      <vt:lpstr>CMMI - How versus What</vt:lpstr>
      <vt:lpstr>Reality</vt:lpstr>
      <vt:lpstr>Institutionalization</vt:lpstr>
      <vt:lpstr>Fundamental Flaw</vt:lpstr>
      <vt:lpstr>Deep, Fundamental Divide</vt:lpstr>
      <vt:lpstr>Cowboy Programmer?</vt:lpstr>
      <vt:lpstr>Rigid, Bureaucratic vs. Immature, Undisciplined</vt:lpstr>
      <vt:lpstr>My Observations</vt:lpstr>
      <vt:lpstr>Real Process Improvement</vt:lpstr>
      <vt:lpstr>How do you drive an agile peg in a CMMI hole</vt:lpstr>
      <vt:lpstr>Agile Development</vt:lpstr>
      <vt:lpstr>Agile Development</vt:lpstr>
      <vt:lpstr>Agile Development</vt:lpstr>
      <vt:lpstr>Fixed Delivery Dates</vt:lpstr>
      <vt:lpstr>Frequent, Small Releases</vt:lpstr>
      <vt:lpstr>Testing Increments</vt:lpstr>
      <vt:lpstr>Quasi Agile Principles</vt:lpstr>
      <vt:lpstr>Process Spectrum</vt:lpstr>
      <vt:lpstr>Process Spectrum</vt:lpstr>
      <vt:lpstr>Extreme</vt:lpstr>
      <vt:lpstr>Extreme</vt:lpstr>
      <vt:lpstr>Balancing Agility and Discipline</vt:lpstr>
      <vt:lpstr>Balancing Agility and Discipline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Magdy hanna</dc:creator>
  <cp:lastModifiedBy>Tim</cp:lastModifiedBy>
  <cp:revision>66</cp:revision>
  <dcterms:created xsi:type="dcterms:W3CDTF">2008-09-27T06:27:54Z</dcterms:created>
  <dcterms:modified xsi:type="dcterms:W3CDTF">2009-02-11T23:15:11Z</dcterms:modified>
</cp:coreProperties>
</file>